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0.xml.rels" ContentType="application/vnd.openxmlformats-package.relationships+xml"/>
  <Override PartName="/ppt/notesSlides/notesSlide10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4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5.png" ContentType="image/pn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Img"/>
          </p:nvPr>
        </p:nvSpPr>
        <p:spPr>
          <a:xfrm>
            <a:off x="216360" y="812520"/>
            <a:ext cx="712692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AR" sz="4400" spc="-1" strike="noStrike">
                <a:latin typeface="Arial"/>
              </a:rPr>
              <a:t>Pulse para desplazar la diapositiva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s-AR" sz="2000" spc="-1" strike="noStrike">
                <a:latin typeface="Arial"/>
              </a:rPr>
              <a:t>Pulse para editar el formato de las notas</a:t>
            </a:r>
            <a:endParaRPr b="0" lang="es-AR" sz="20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s-AR" sz="1400" spc="-1" strike="noStrike">
                <a:latin typeface="Times New Roman"/>
              </a:rPr>
              <a:t>&lt;cabecera&gt;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s-A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s-AR" sz="1400" spc="-1" strike="noStrike">
                <a:latin typeface="Times New Roman"/>
              </a:rPr>
              <a:t>&lt;fecha/hora&gt;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290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s-AR" sz="1400" spc="-1" strike="noStrike">
                <a:latin typeface="Times New Roman"/>
              </a:defRPr>
            </a:lvl1pPr>
          </a:lstStyle>
          <a:p>
            <a:r>
              <a:rPr b="0" lang="es-AR" sz="1400" spc="-1" strike="noStrike">
                <a:latin typeface="Times New Roman"/>
              </a:rPr>
              <a:t>&lt;pie de página&gt;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291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s-A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EA2A9F09-213A-4A00-96B4-8BEA0B2F3CAC}" type="slidenum">
              <a:rPr b="0" lang="es-AR" sz="1400" spc="-1" strike="noStrike">
                <a:latin typeface="Times New Roman"/>
              </a:rPr>
              <a:t>&lt;número&gt;</a:t>
            </a:fld>
            <a:endParaRPr b="0" lang="es-A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-AR" sz="2000" spc="-1" strike="noStrike">
                <a:latin typeface="Arial"/>
              </a:rPr>
              <a:t>Urbano:</a:t>
            </a:r>
            <a:r>
              <a:rPr b="0" lang="es-AR" sz="2000" spc="-1" strike="noStrike">
                <a:latin typeface="Arial"/>
              </a:rPr>
              <a:t> población agrupada únicamente, y conformado por manzanas y/o sectores pertenecientes a una localidad.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-AR" sz="2000" spc="-1" strike="noStrike">
                <a:latin typeface="Arial"/>
              </a:rPr>
              <a:t>Suburbano:</a:t>
            </a:r>
            <a:r>
              <a:rPr b="0" lang="es-AR" sz="2000" spc="-1" strike="noStrike">
                <a:latin typeface="Arial"/>
              </a:rPr>
              <a:t> agrupada en pequeños poblados o en bordes amanzanados de localidades.</a:t>
            </a:r>
            <a:endParaRPr b="0" lang="es-AR" sz="2000" spc="-1" strike="noStrike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9DCB675-FF73-448C-9769-505CADD7A72F}" type="slidenum">
              <a:rPr b="0" lang="en-US" sz="1200" spc="-1" strike="noStrike">
                <a:latin typeface="Times New Roman"/>
              </a:rPr>
              <a:t>&lt;número&gt;</a:t>
            </a:fld>
            <a:endParaRPr b="0" lang="es-AR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4EC816-AC55-49DF-AD62-2F0B33FEBD0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907128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406680"/>
            <a:ext cx="907128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918640-A749-433C-A8A6-8E95F7995DB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442656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320" y="1620000"/>
            <a:ext cx="442656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406680"/>
            <a:ext cx="442656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320" y="3406680"/>
            <a:ext cx="442656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4F8177-E6BD-4FC0-AAEA-1FC1E3C27A9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292068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200" y="1620000"/>
            <a:ext cx="292068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8040" y="1620000"/>
            <a:ext cx="292068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406680"/>
            <a:ext cx="292068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200" y="3406680"/>
            <a:ext cx="292068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8040" y="3406680"/>
            <a:ext cx="292068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7A3A27-DFBF-4DC9-9167-971A1302EE5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C14926F-A700-411A-9809-5BD212B94CE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504000" y="1620000"/>
            <a:ext cx="907128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054569A-929F-44B6-9CC1-DBE22B18250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907128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C79BA2B-D891-4EEA-A4C1-04F26AC8C3A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442656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5152320" y="1620000"/>
            <a:ext cx="442656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FCA178D-CBC3-4BE6-8117-AF638B44BA6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BE99D47-29D8-40C6-9AF7-1AB327051C9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ubTitle"/>
          </p:nvPr>
        </p:nvSpPr>
        <p:spPr>
          <a:xfrm>
            <a:off x="1080000" y="360000"/>
            <a:ext cx="7739640" cy="667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1ED7DAD-6840-49B9-9B1A-5A87F830680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442656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5152320" y="1620000"/>
            <a:ext cx="442656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504000" y="3406680"/>
            <a:ext cx="442656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46A3A60-FED7-469C-8A28-7D4F58855A8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620000"/>
            <a:ext cx="907128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FA0AA1-2BB2-4E4C-B9BA-7A7D16BA925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442656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5152320" y="1620000"/>
            <a:ext cx="442656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5152320" y="3406680"/>
            <a:ext cx="442656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0C1A635-4576-4C9F-9009-1F70E448FC8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442656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5152320" y="1620000"/>
            <a:ext cx="442656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504000" y="3406680"/>
            <a:ext cx="907128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89C9A46-CC3B-4D80-B2A9-5EFEA1D0265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907128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504000" y="3406680"/>
            <a:ext cx="907128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FEC1B23-8BB1-4C92-A60F-01248D56A68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442656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5152320" y="1620000"/>
            <a:ext cx="442656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504000" y="3406680"/>
            <a:ext cx="442656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5152320" y="3406680"/>
            <a:ext cx="442656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9DDBEA2-6833-43B0-BA2A-745525183AE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292068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3571200" y="1620000"/>
            <a:ext cx="292068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6638040" y="1620000"/>
            <a:ext cx="292068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/>
          </p:nvPr>
        </p:nvSpPr>
        <p:spPr>
          <a:xfrm>
            <a:off x="504000" y="3406680"/>
            <a:ext cx="292068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/>
          </p:nvPr>
        </p:nvSpPr>
        <p:spPr>
          <a:xfrm>
            <a:off x="3571200" y="3406680"/>
            <a:ext cx="292068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62" name="PlaceHolder 7"/>
          <p:cNvSpPr>
            <a:spLocks noGrp="1"/>
          </p:cNvSpPr>
          <p:nvPr>
            <p:ph/>
          </p:nvPr>
        </p:nvSpPr>
        <p:spPr>
          <a:xfrm>
            <a:off x="6638040" y="3406680"/>
            <a:ext cx="292068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B6416F1-0F20-4B75-87D1-32D9D3DB727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3B2B54E-D8D3-490D-9C5E-ED1B0BD620B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subTitle"/>
          </p:nvPr>
        </p:nvSpPr>
        <p:spPr>
          <a:xfrm>
            <a:off x="504000" y="1620000"/>
            <a:ext cx="907128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BA276BB-2042-49E2-B632-87AC62410AD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907128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CE85064-932C-45D7-98C7-3024E64F1E5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442656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5152320" y="1620000"/>
            <a:ext cx="442656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BD66C8F5-441F-471B-8077-59B77FD8C7A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3669FD7-64BD-4A69-8901-2B08CBA43FF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907128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BD34EF0-3977-4198-B90F-6894278816F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ubTitle"/>
          </p:nvPr>
        </p:nvSpPr>
        <p:spPr>
          <a:xfrm>
            <a:off x="1080000" y="360000"/>
            <a:ext cx="7739640" cy="667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25DC57A-F05D-4E0D-BA82-152478612D5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442656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5152320" y="1620000"/>
            <a:ext cx="442656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/>
          </p:nvPr>
        </p:nvSpPr>
        <p:spPr>
          <a:xfrm>
            <a:off x="504000" y="3406680"/>
            <a:ext cx="442656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C5ABC97-1CDA-43A9-A62C-85D8A4B8437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4400" spc="-1" strike="noStrike"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442656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/>
          </p:nvPr>
        </p:nvSpPr>
        <p:spPr>
          <a:xfrm>
            <a:off x="5152320" y="1620000"/>
            <a:ext cx="442656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/>
          </p:nvPr>
        </p:nvSpPr>
        <p:spPr>
          <a:xfrm>
            <a:off x="5152320" y="3406680"/>
            <a:ext cx="442656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B3DC425-5A76-4427-A823-7F5501D6982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442656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/>
          </p:nvPr>
        </p:nvSpPr>
        <p:spPr>
          <a:xfrm>
            <a:off x="5152320" y="1620000"/>
            <a:ext cx="442656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/>
          </p:nvPr>
        </p:nvSpPr>
        <p:spPr>
          <a:xfrm>
            <a:off x="504000" y="3406680"/>
            <a:ext cx="907128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60388D8-0097-4E96-B362-58897C67FA8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907128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504000" y="3406680"/>
            <a:ext cx="907128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E9D643A-F462-4EB5-A59E-B5176AF28DB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442656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/>
          </p:nvPr>
        </p:nvSpPr>
        <p:spPr>
          <a:xfrm>
            <a:off x="5152320" y="1620000"/>
            <a:ext cx="442656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/>
          </p:nvPr>
        </p:nvSpPr>
        <p:spPr>
          <a:xfrm>
            <a:off x="504000" y="3406680"/>
            <a:ext cx="442656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78" name="PlaceHolder 5"/>
          <p:cNvSpPr>
            <a:spLocks noGrp="1"/>
          </p:cNvSpPr>
          <p:nvPr>
            <p:ph/>
          </p:nvPr>
        </p:nvSpPr>
        <p:spPr>
          <a:xfrm>
            <a:off x="5152320" y="3406680"/>
            <a:ext cx="442656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8D3609D-3B1C-416F-B160-ECFFD9CF2C7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292068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3571200" y="1620000"/>
            <a:ext cx="292068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/>
          </p:nvPr>
        </p:nvSpPr>
        <p:spPr>
          <a:xfrm>
            <a:off x="6638040" y="1620000"/>
            <a:ext cx="292068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/>
          </p:nvPr>
        </p:nvSpPr>
        <p:spPr>
          <a:xfrm>
            <a:off x="504000" y="3406680"/>
            <a:ext cx="292068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84" name="PlaceHolder 6"/>
          <p:cNvSpPr>
            <a:spLocks noGrp="1"/>
          </p:cNvSpPr>
          <p:nvPr>
            <p:ph/>
          </p:nvPr>
        </p:nvSpPr>
        <p:spPr>
          <a:xfrm>
            <a:off x="3571200" y="3406680"/>
            <a:ext cx="292068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85" name="PlaceHolder 7"/>
          <p:cNvSpPr>
            <a:spLocks noGrp="1"/>
          </p:cNvSpPr>
          <p:nvPr>
            <p:ph/>
          </p:nvPr>
        </p:nvSpPr>
        <p:spPr>
          <a:xfrm>
            <a:off x="6638040" y="3406680"/>
            <a:ext cx="292068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ECE40DC-EFC5-492A-B6B8-50178C0B87F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442656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320" y="1620000"/>
            <a:ext cx="442656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A61A58-B82A-4900-8E49-32F60CE4772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2C92AD-8038-4115-B706-253FBE6D7B4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080000" y="360000"/>
            <a:ext cx="7739640" cy="6674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D89208-938F-42B3-BC4D-B487D0A1167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442656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320" y="1620000"/>
            <a:ext cx="442656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406680"/>
            <a:ext cx="442656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D7B6C5-F9EB-40E8-A5AB-0D8DFDCAF40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442656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320" y="1620000"/>
            <a:ext cx="442656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320" y="3406680"/>
            <a:ext cx="442656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74FA39-A1FF-4B8F-8FDD-826DCD776CD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442656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320" y="1620000"/>
            <a:ext cx="442656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406680"/>
            <a:ext cx="9071280" cy="163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AE07B1-92F0-4AED-8859-C7CF35CA587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s-AR" sz="1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s-AR" sz="1400" spc="-1" strike="noStrike">
                <a:latin typeface="Times New Roman"/>
              </a:rPr>
              <a:t>&lt;pie de página&gt;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s-AR" sz="1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fld id="{4FE5CD86-FCC3-496A-9AC0-499A1A58B0EE}" type="slidenum">
              <a:rPr b="0" lang="es-AR" sz="1400" spc="-1" strike="noStrike">
                <a:latin typeface="Times New Roman"/>
              </a:rPr>
              <a:t>&lt;número&gt;</a:t>
            </a:fld>
            <a:endParaRPr b="0" lang="es-AR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s-AR" sz="1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s-AR" sz="1400" spc="-1" strike="noStrike">
                <a:latin typeface="Times New Roman"/>
              </a:rPr>
              <a:t>&lt;fecha/hora&gt;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200" spc="-1" strike="noStrike">
                <a:latin typeface="Arial"/>
              </a:rPr>
              <a:t>Pulse para editar el </a:t>
            </a:r>
            <a:r>
              <a:rPr b="0" lang="es-AR" sz="3200" spc="-1" strike="noStrike">
                <a:latin typeface="Arial"/>
              </a:rPr>
              <a:t>formato de texto </a:t>
            </a:r>
            <a:r>
              <a:rPr b="0" lang="es-AR" sz="3200" spc="-1" strike="noStrike">
                <a:latin typeface="Arial"/>
              </a:rPr>
              <a:t>del esquema</a:t>
            </a:r>
            <a:endParaRPr b="0" lang="es-A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latin typeface="Arial"/>
              </a:rPr>
              <a:t>Segundo nivel del </a:t>
            </a:r>
            <a:r>
              <a:rPr b="0" lang="es-AR" sz="2800" spc="-1" strike="noStrike">
                <a:latin typeface="Arial"/>
              </a:rPr>
              <a:t>esquema</a:t>
            </a:r>
            <a:endParaRPr b="0" lang="es-A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400" spc="-1" strike="noStrike">
                <a:latin typeface="Arial"/>
              </a:rPr>
              <a:t>Tercer nivel del </a:t>
            </a:r>
            <a:r>
              <a:rPr b="0" lang="es-AR" sz="2400" spc="-1" strike="noStrike">
                <a:latin typeface="Arial"/>
              </a:rPr>
              <a:t>esquema</a:t>
            </a:r>
            <a:endParaRPr b="0" lang="es-A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latin typeface="Arial"/>
              </a:rPr>
              <a:t>Cuarto nivel del </a:t>
            </a:r>
            <a:r>
              <a:rPr b="0" lang="es-AR" sz="2000" spc="-1" strike="noStrike">
                <a:latin typeface="Arial"/>
              </a:rPr>
              <a:t>esquema</a:t>
            </a:r>
            <a:endParaRPr b="0" lang="es-A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Quinto nivel del </a:t>
            </a:r>
            <a:r>
              <a:rPr b="0" lang="es-AR" sz="2000" spc="-1" strike="noStrike">
                <a:latin typeface="Arial"/>
              </a:rPr>
              <a:t>esquema</a:t>
            </a:r>
            <a:endParaRPr b="0" lang="es-A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Sexto nivel </a:t>
            </a:r>
            <a:r>
              <a:rPr b="0" lang="es-AR" sz="2000" spc="-1" strike="noStrike">
                <a:latin typeface="Arial"/>
              </a:rPr>
              <a:t>del </a:t>
            </a:r>
            <a:r>
              <a:rPr b="0" lang="es-AR" sz="2000" spc="-1" strike="noStrike">
                <a:latin typeface="Arial"/>
              </a:rPr>
              <a:t>esquema</a:t>
            </a:r>
            <a:endParaRPr b="0" lang="es-A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Séptimo </a:t>
            </a:r>
            <a:r>
              <a:rPr b="0" lang="es-AR" sz="2000" spc="-1" strike="noStrike">
                <a:latin typeface="Arial"/>
              </a:rPr>
              <a:t>nivel del </a:t>
            </a:r>
            <a:r>
              <a:rPr b="0" lang="es-AR" sz="2000" spc="-1" strike="noStrike">
                <a:latin typeface="Arial"/>
              </a:rPr>
              <a:t>esquem</a:t>
            </a:r>
            <a:r>
              <a:rPr b="0" lang="es-AR" sz="2000" spc="-1" strike="noStrike">
                <a:latin typeface="Arial"/>
              </a:rPr>
              <a:t>a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5" name="" descr=""/>
          <p:cNvPicPr/>
          <p:nvPr/>
        </p:nvPicPr>
        <p:blipFill>
          <a:blip r:embed="rId2">
            <a:alphaModFix amt="70000"/>
          </a:blip>
          <a:stretch/>
        </p:blipFill>
        <p:spPr>
          <a:xfrm>
            <a:off x="8640360" y="181800"/>
            <a:ext cx="953640" cy="953640"/>
          </a:xfrm>
          <a:prstGeom prst="rect">
            <a:avLst/>
          </a:prstGeom>
          <a:ln w="18000">
            <a:noFill/>
          </a:ln>
        </p:spPr>
      </p:pic>
      <p:pic>
        <p:nvPicPr>
          <p:cNvPr id="6" name="" descr=""/>
          <p:cNvPicPr/>
          <p:nvPr/>
        </p:nvPicPr>
        <p:blipFill>
          <a:blip r:embed="rId3">
            <a:alphaModFix amt="70000"/>
          </a:blip>
          <a:stretch/>
        </p:blipFill>
        <p:spPr>
          <a:xfrm rot="28800">
            <a:off x="184320" y="4326120"/>
            <a:ext cx="1502280" cy="1127160"/>
          </a:xfrm>
          <a:prstGeom prst="rect">
            <a:avLst/>
          </a:prstGeom>
          <a:ln w="1800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"/>
          <p:cNvSpPr/>
          <p:nvPr/>
        </p:nvSpPr>
        <p:spPr>
          <a:xfrm>
            <a:off x="-54000" y="1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"/>
          <p:cNvSpPr/>
          <p:nvPr/>
        </p:nvSpPr>
        <p:spPr>
          <a:xfrm>
            <a:off x="-414000" y="55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"/>
          <p:cNvSpPr/>
          <p:nvPr/>
        </p:nvSpPr>
        <p:spPr>
          <a:xfrm>
            <a:off x="1350000" y="1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"/>
          <p:cNvSpPr/>
          <p:nvPr/>
        </p:nvSpPr>
        <p:spPr>
          <a:xfrm>
            <a:off x="648000" y="1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"/>
          <p:cNvSpPr/>
          <p:nvPr/>
        </p:nvSpPr>
        <p:spPr>
          <a:xfrm>
            <a:off x="990000" y="55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"/>
          <p:cNvSpPr/>
          <p:nvPr/>
        </p:nvSpPr>
        <p:spPr>
          <a:xfrm>
            <a:off x="2394000" y="55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"/>
          <p:cNvSpPr/>
          <p:nvPr/>
        </p:nvSpPr>
        <p:spPr>
          <a:xfrm>
            <a:off x="1692000" y="55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"/>
          <p:cNvSpPr/>
          <p:nvPr/>
        </p:nvSpPr>
        <p:spPr>
          <a:xfrm>
            <a:off x="2754000" y="1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"/>
          <p:cNvSpPr/>
          <p:nvPr/>
        </p:nvSpPr>
        <p:spPr>
          <a:xfrm>
            <a:off x="2052000" y="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"/>
          <p:cNvSpPr/>
          <p:nvPr/>
        </p:nvSpPr>
        <p:spPr>
          <a:xfrm>
            <a:off x="3456000" y="1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"/>
          <p:cNvSpPr/>
          <p:nvPr/>
        </p:nvSpPr>
        <p:spPr>
          <a:xfrm>
            <a:off x="3096000" y="55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"/>
          <p:cNvSpPr/>
          <p:nvPr/>
        </p:nvSpPr>
        <p:spPr>
          <a:xfrm>
            <a:off x="4140000" y="1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"/>
          <p:cNvSpPr/>
          <p:nvPr/>
        </p:nvSpPr>
        <p:spPr>
          <a:xfrm>
            <a:off x="4500000" y="55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"/>
          <p:cNvSpPr/>
          <p:nvPr/>
        </p:nvSpPr>
        <p:spPr>
          <a:xfrm>
            <a:off x="3798000" y="55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"/>
          <p:cNvSpPr/>
          <p:nvPr/>
        </p:nvSpPr>
        <p:spPr>
          <a:xfrm>
            <a:off x="5526000" y="1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"/>
          <p:cNvSpPr/>
          <p:nvPr/>
        </p:nvSpPr>
        <p:spPr>
          <a:xfrm>
            <a:off x="4842000" y="1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"/>
          <p:cNvSpPr/>
          <p:nvPr/>
        </p:nvSpPr>
        <p:spPr>
          <a:xfrm>
            <a:off x="5202000" y="55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"/>
          <p:cNvSpPr/>
          <p:nvPr/>
        </p:nvSpPr>
        <p:spPr>
          <a:xfrm>
            <a:off x="6606000" y="55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"/>
          <p:cNvSpPr/>
          <p:nvPr/>
        </p:nvSpPr>
        <p:spPr>
          <a:xfrm>
            <a:off x="5904000" y="55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"/>
          <p:cNvSpPr/>
          <p:nvPr/>
        </p:nvSpPr>
        <p:spPr>
          <a:xfrm>
            <a:off x="6930000" y="1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"/>
          <p:cNvSpPr/>
          <p:nvPr/>
        </p:nvSpPr>
        <p:spPr>
          <a:xfrm>
            <a:off x="6228000" y="1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"/>
          <p:cNvSpPr/>
          <p:nvPr/>
        </p:nvSpPr>
        <p:spPr>
          <a:xfrm>
            <a:off x="7632000" y="1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"/>
          <p:cNvSpPr/>
          <p:nvPr/>
        </p:nvSpPr>
        <p:spPr>
          <a:xfrm>
            <a:off x="7308000" y="55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"/>
          <p:cNvSpPr/>
          <p:nvPr/>
        </p:nvSpPr>
        <p:spPr>
          <a:xfrm>
            <a:off x="8334000" y="1908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de59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"/>
          <p:cNvSpPr/>
          <p:nvPr/>
        </p:nvSpPr>
        <p:spPr>
          <a:xfrm>
            <a:off x="8010000" y="55908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"/>
          <p:cNvSpPr/>
          <p:nvPr/>
        </p:nvSpPr>
        <p:spPr>
          <a:xfrm>
            <a:off x="9414000" y="55908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"/>
          <p:cNvSpPr/>
          <p:nvPr/>
        </p:nvSpPr>
        <p:spPr>
          <a:xfrm>
            <a:off x="8712000" y="55908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"/>
          <p:cNvSpPr/>
          <p:nvPr/>
        </p:nvSpPr>
        <p:spPr>
          <a:xfrm>
            <a:off x="9738000" y="1908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"/>
          <p:cNvSpPr/>
          <p:nvPr/>
        </p:nvSpPr>
        <p:spPr>
          <a:xfrm>
            <a:off x="9036000" y="1908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"/>
          <p:cNvSpPr/>
          <p:nvPr/>
        </p:nvSpPr>
        <p:spPr>
          <a:xfrm>
            <a:off x="288000" y="55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de59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3" name=""/>
          <p:cNvGrpSpPr/>
          <p:nvPr/>
        </p:nvGrpSpPr>
        <p:grpSpPr>
          <a:xfrm>
            <a:off x="-360360" y="4895640"/>
            <a:ext cx="10853640" cy="1260000"/>
            <a:chOff x="-360360" y="4895640"/>
            <a:chExt cx="10853640" cy="1260000"/>
          </a:xfrm>
        </p:grpSpPr>
        <p:sp>
          <p:nvSpPr>
            <p:cNvPr id="74" name=""/>
            <p:cNvSpPr/>
            <p:nvPr/>
          </p:nvSpPr>
          <p:spPr>
            <a:xfrm flipH="1">
              <a:off x="9431280" y="491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"/>
            <p:cNvSpPr/>
            <p:nvPr/>
          </p:nvSpPr>
          <p:spPr>
            <a:xfrm flipH="1">
              <a:off x="9791280" y="545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"/>
            <p:cNvSpPr/>
            <p:nvPr/>
          </p:nvSpPr>
          <p:spPr>
            <a:xfrm flipH="1">
              <a:off x="8027280" y="491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"/>
            <p:cNvSpPr/>
            <p:nvPr/>
          </p:nvSpPr>
          <p:spPr>
            <a:xfrm flipH="1">
              <a:off x="8729280" y="491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de59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"/>
            <p:cNvSpPr/>
            <p:nvPr/>
          </p:nvSpPr>
          <p:spPr>
            <a:xfrm flipH="1">
              <a:off x="8387280" y="545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"/>
            <p:cNvSpPr/>
            <p:nvPr/>
          </p:nvSpPr>
          <p:spPr>
            <a:xfrm flipH="1">
              <a:off x="6983280" y="545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"/>
            <p:cNvSpPr/>
            <p:nvPr/>
          </p:nvSpPr>
          <p:spPr>
            <a:xfrm flipH="1">
              <a:off x="7685280" y="545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"/>
            <p:cNvSpPr/>
            <p:nvPr/>
          </p:nvSpPr>
          <p:spPr>
            <a:xfrm flipH="1">
              <a:off x="6623280" y="491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"/>
            <p:cNvSpPr/>
            <p:nvPr/>
          </p:nvSpPr>
          <p:spPr>
            <a:xfrm flipH="1">
              <a:off x="7325280" y="4895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"/>
            <p:cNvSpPr/>
            <p:nvPr/>
          </p:nvSpPr>
          <p:spPr>
            <a:xfrm flipH="1">
              <a:off x="5921280" y="491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"/>
            <p:cNvSpPr/>
            <p:nvPr/>
          </p:nvSpPr>
          <p:spPr>
            <a:xfrm flipH="1">
              <a:off x="6281280" y="545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"/>
            <p:cNvSpPr/>
            <p:nvPr/>
          </p:nvSpPr>
          <p:spPr>
            <a:xfrm flipH="1">
              <a:off x="5237280" y="491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"/>
            <p:cNvSpPr/>
            <p:nvPr/>
          </p:nvSpPr>
          <p:spPr>
            <a:xfrm flipH="1">
              <a:off x="4877280" y="545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"/>
            <p:cNvSpPr/>
            <p:nvPr/>
          </p:nvSpPr>
          <p:spPr>
            <a:xfrm flipH="1">
              <a:off x="5579280" y="545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"/>
            <p:cNvSpPr/>
            <p:nvPr/>
          </p:nvSpPr>
          <p:spPr>
            <a:xfrm flipH="1">
              <a:off x="3851280" y="491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"/>
            <p:cNvSpPr/>
            <p:nvPr/>
          </p:nvSpPr>
          <p:spPr>
            <a:xfrm flipH="1">
              <a:off x="4535280" y="491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"/>
            <p:cNvSpPr/>
            <p:nvPr/>
          </p:nvSpPr>
          <p:spPr>
            <a:xfrm flipH="1">
              <a:off x="4175280" y="545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"/>
            <p:cNvSpPr/>
            <p:nvPr/>
          </p:nvSpPr>
          <p:spPr>
            <a:xfrm flipH="1">
              <a:off x="2771280" y="545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"/>
            <p:cNvSpPr/>
            <p:nvPr/>
          </p:nvSpPr>
          <p:spPr>
            <a:xfrm flipH="1">
              <a:off x="3473280" y="545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"/>
            <p:cNvSpPr/>
            <p:nvPr/>
          </p:nvSpPr>
          <p:spPr>
            <a:xfrm flipH="1">
              <a:off x="2447280" y="491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"/>
            <p:cNvSpPr/>
            <p:nvPr/>
          </p:nvSpPr>
          <p:spPr>
            <a:xfrm flipH="1">
              <a:off x="3149280" y="491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"/>
            <p:cNvSpPr/>
            <p:nvPr/>
          </p:nvSpPr>
          <p:spPr>
            <a:xfrm flipH="1">
              <a:off x="1745280" y="491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"/>
            <p:cNvSpPr/>
            <p:nvPr/>
          </p:nvSpPr>
          <p:spPr>
            <a:xfrm flipH="1">
              <a:off x="2069280" y="545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" name=""/>
            <p:cNvSpPr/>
            <p:nvPr/>
          </p:nvSpPr>
          <p:spPr>
            <a:xfrm flipH="1">
              <a:off x="1043280" y="491400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" name=""/>
            <p:cNvSpPr/>
            <p:nvPr/>
          </p:nvSpPr>
          <p:spPr>
            <a:xfrm flipH="1">
              <a:off x="1367280" y="545400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"/>
            <p:cNvSpPr/>
            <p:nvPr/>
          </p:nvSpPr>
          <p:spPr>
            <a:xfrm flipH="1">
              <a:off x="-36720" y="545400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" name=""/>
            <p:cNvSpPr/>
            <p:nvPr/>
          </p:nvSpPr>
          <p:spPr>
            <a:xfrm flipH="1">
              <a:off x="665280" y="545400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" name=""/>
            <p:cNvSpPr/>
            <p:nvPr/>
          </p:nvSpPr>
          <p:spPr>
            <a:xfrm flipH="1">
              <a:off x="-360720" y="491400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" name=""/>
            <p:cNvSpPr/>
            <p:nvPr/>
          </p:nvSpPr>
          <p:spPr>
            <a:xfrm flipH="1">
              <a:off x="341280" y="491400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de59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" name=""/>
            <p:cNvSpPr/>
            <p:nvPr/>
          </p:nvSpPr>
          <p:spPr>
            <a:xfrm flipH="1">
              <a:off x="9089280" y="545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4" name=""/>
          <p:cNvSpPr/>
          <p:nvPr/>
        </p:nvSpPr>
        <p:spPr>
          <a:xfrm>
            <a:off x="-414000" y="-5209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"/>
          <p:cNvSpPr/>
          <p:nvPr/>
        </p:nvSpPr>
        <p:spPr>
          <a:xfrm>
            <a:off x="990000" y="-5209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"/>
          <p:cNvSpPr/>
          <p:nvPr/>
        </p:nvSpPr>
        <p:spPr>
          <a:xfrm>
            <a:off x="2394000" y="-5209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"/>
          <p:cNvSpPr/>
          <p:nvPr/>
        </p:nvSpPr>
        <p:spPr>
          <a:xfrm>
            <a:off x="1692000" y="-5209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"/>
          <p:cNvSpPr/>
          <p:nvPr/>
        </p:nvSpPr>
        <p:spPr>
          <a:xfrm>
            <a:off x="3096000" y="-5209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"/>
          <p:cNvSpPr/>
          <p:nvPr/>
        </p:nvSpPr>
        <p:spPr>
          <a:xfrm>
            <a:off x="4500000" y="-5209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"/>
          <p:cNvSpPr/>
          <p:nvPr/>
        </p:nvSpPr>
        <p:spPr>
          <a:xfrm>
            <a:off x="3798000" y="-5209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"/>
          <p:cNvSpPr/>
          <p:nvPr/>
        </p:nvSpPr>
        <p:spPr>
          <a:xfrm>
            <a:off x="5202000" y="-5209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"/>
          <p:cNvSpPr/>
          <p:nvPr/>
        </p:nvSpPr>
        <p:spPr>
          <a:xfrm>
            <a:off x="6606000" y="-5209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"/>
          <p:cNvSpPr/>
          <p:nvPr/>
        </p:nvSpPr>
        <p:spPr>
          <a:xfrm>
            <a:off x="5904000" y="-5209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"/>
          <p:cNvSpPr/>
          <p:nvPr/>
        </p:nvSpPr>
        <p:spPr>
          <a:xfrm>
            <a:off x="7308000" y="-5209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"/>
          <p:cNvSpPr/>
          <p:nvPr/>
        </p:nvSpPr>
        <p:spPr>
          <a:xfrm>
            <a:off x="8010000" y="-52056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"/>
          <p:cNvSpPr/>
          <p:nvPr/>
        </p:nvSpPr>
        <p:spPr>
          <a:xfrm>
            <a:off x="9414000" y="-52056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"/>
          <p:cNvSpPr/>
          <p:nvPr/>
        </p:nvSpPr>
        <p:spPr>
          <a:xfrm>
            <a:off x="8712000" y="-52056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"/>
          <p:cNvSpPr/>
          <p:nvPr/>
        </p:nvSpPr>
        <p:spPr>
          <a:xfrm>
            <a:off x="288000" y="-5209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9" name="" descr=""/>
          <p:cNvPicPr/>
          <p:nvPr/>
        </p:nvPicPr>
        <p:blipFill>
          <a:blip r:embed="rId2">
            <a:alphaModFix amt="70000"/>
          </a:blip>
          <a:stretch/>
        </p:blipFill>
        <p:spPr>
          <a:xfrm>
            <a:off x="180000" y="5108400"/>
            <a:ext cx="9820800" cy="561240"/>
          </a:xfrm>
          <a:prstGeom prst="rect">
            <a:avLst/>
          </a:prstGeom>
          <a:ln w="18000">
            <a:noFill/>
          </a:ln>
        </p:spPr>
      </p:pic>
      <p:pic>
        <p:nvPicPr>
          <p:cNvPr id="120" name="" descr=""/>
          <p:cNvPicPr/>
          <p:nvPr/>
        </p:nvPicPr>
        <p:blipFill>
          <a:blip r:embed="rId3">
            <a:alphaModFix amt="70000"/>
          </a:blip>
          <a:stretch/>
        </p:blipFill>
        <p:spPr>
          <a:xfrm rot="28800">
            <a:off x="-157320" y="187200"/>
            <a:ext cx="1502280" cy="1127160"/>
          </a:xfrm>
          <a:prstGeom prst="rect">
            <a:avLst/>
          </a:prstGeom>
          <a:ln w="18000">
            <a:noFill/>
          </a:ln>
        </p:spPr>
      </p:pic>
      <p:pic>
        <p:nvPicPr>
          <p:cNvPr id="121" name="" descr=""/>
          <p:cNvPicPr/>
          <p:nvPr/>
        </p:nvPicPr>
        <p:blipFill>
          <a:blip r:embed="rId4">
            <a:alphaModFix amt="70000"/>
          </a:blip>
          <a:stretch/>
        </p:blipFill>
        <p:spPr>
          <a:xfrm>
            <a:off x="8640000" y="181440"/>
            <a:ext cx="953640" cy="953640"/>
          </a:xfrm>
          <a:prstGeom prst="rect">
            <a:avLst/>
          </a:prstGeom>
          <a:ln w="18000">
            <a:noFill/>
          </a:ln>
        </p:spPr>
      </p:pic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Click to edit Master title style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504000" y="1620000"/>
            <a:ext cx="907128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Click to edit Master text styles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Second level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Third level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Fourth level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Fifth level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dt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&lt;fecha/hora&gt;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ftr" idx="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s-A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s-AR" sz="1400" spc="-1" strike="noStrike">
                <a:latin typeface="Times New Roman"/>
              </a:rPr>
              <a:t>&lt;pie de página&gt;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sldNum" idx="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fld id="{D205DFA3-D636-4423-B6BD-4B1847084270}" type="slidenum">
              <a:rPr b="0" lang="en-US" sz="1400" spc="-1" strike="noStrike">
                <a:latin typeface="Times New Roman"/>
              </a:rPr>
              <a:t>&lt;número&gt;</a:t>
            </a:fld>
            <a:endParaRPr b="0" lang="es-A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"/>
          <p:cNvSpPr/>
          <p:nvPr/>
        </p:nvSpPr>
        <p:spPr>
          <a:xfrm>
            <a:off x="-54000" y="1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"/>
          <p:cNvSpPr/>
          <p:nvPr/>
        </p:nvSpPr>
        <p:spPr>
          <a:xfrm>
            <a:off x="-414000" y="55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"/>
          <p:cNvSpPr/>
          <p:nvPr/>
        </p:nvSpPr>
        <p:spPr>
          <a:xfrm>
            <a:off x="1350000" y="1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"/>
          <p:cNvSpPr/>
          <p:nvPr/>
        </p:nvSpPr>
        <p:spPr>
          <a:xfrm>
            <a:off x="648000" y="1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"/>
          <p:cNvSpPr/>
          <p:nvPr/>
        </p:nvSpPr>
        <p:spPr>
          <a:xfrm>
            <a:off x="990000" y="55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"/>
          <p:cNvSpPr/>
          <p:nvPr/>
        </p:nvSpPr>
        <p:spPr>
          <a:xfrm>
            <a:off x="2394000" y="55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"/>
          <p:cNvSpPr/>
          <p:nvPr/>
        </p:nvSpPr>
        <p:spPr>
          <a:xfrm>
            <a:off x="1692000" y="55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"/>
          <p:cNvSpPr/>
          <p:nvPr/>
        </p:nvSpPr>
        <p:spPr>
          <a:xfrm>
            <a:off x="2754000" y="1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"/>
          <p:cNvSpPr/>
          <p:nvPr/>
        </p:nvSpPr>
        <p:spPr>
          <a:xfrm>
            <a:off x="2052000" y="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"/>
          <p:cNvSpPr/>
          <p:nvPr/>
        </p:nvSpPr>
        <p:spPr>
          <a:xfrm>
            <a:off x="3456000" y="1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"/>
          <p:cNvSpPr/>
          <p:nvPr/>
        </p:nvSpPr>
        <p:spPr>
          <a:xfrm>
            <a:off x="3096000" y="55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"/>
          <p:cNvSpPr/>
          <p:nvPr/>
        </p:nvSpPr>
        <p:spPr>
          <a:xfrm>
            <a:off x="4140000" y="1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"/>
          <p:cNvSpPr/>
          <p:nvPr/>
        </p:nvSpPr>
        <p:spPr>
          <a:xfrm>
            <a:off x="4500000" y="55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"/>
          <p:cNvSpPr/>
          <p:nvPr/>
        </p:nvSpPr>
        <p:spPr>
          <a:xfrm>
            <a:off x="3798000" y="55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"/>
          <p:cNvSpPr/>
          <p:nvPr/>
        </p:nvSpPr>
        <p:spPr>
          <a:xfrm>
            <a:off x="5526000" y="1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"/>
          <p:cNvSpPr/>
          <p:nvPr/>
        </p:nvSpPr>
        <p:spPr>
          <a:xfrm>
            <a:off x="4842000" y="1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"/>
          <p:cNvSpPr/>
          <p:nvPr/>
        </p:nvSpPr>
        <p:spPr>
          <a:xfrm>
            <a:off x="5202000" y="55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"/>
          <p:cNvSpPr/>
          <p:nvPr/>
        </p:nvSpPr>
        <p:spPr>
          <a:xfrm>
            <a:off x="6606000" y="55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"/>
          <p:cNvSpPr/>
          <p:nvPr/>
        </p:nvSpPr>
        <p:spPr>
          <a:xfrm>
            <a:off x="5904000" y="55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"/>
          <p:cNvSpPr/>
          <p:nvPr/>
        </p:nvSpPr>
        <p:spPr>
          <a:xfrm>
            <a:off x="6930000" y="1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"/>
          <p:cNvSpPr/>
          <p:nvPr/>
        </p:nvSpPr>
        <p:spPr>
          <a:xfrm>
            <a:off x="6228000" y="1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"/>
          <p:cNvSpPr/>
          <p:nvPr/>
        </p:nvSpPr>
        <p:spPr>
          <a:xfrm>
            <a:off x="7632000" y="1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"/>
          <p:cNvSpPr/>
          <p:nvPr/>
        </p:nvSpPr>
        <p:spPr>
          <a:xfrm>
            <a:off x="7308000" y="55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"/>
          <p:cNvSpPr/>
          <p:nvPr/>
        </p:nvSpPr>
        <p:spPr>
          <a:xfrm>
            <a:off x="8334000" y="1908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de59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"/>
          <p:cNvSpPr/>
          <p:nvPr/>
        </p:nvSpPr>
        <p:spPr>
          <a:xfrm>
            <a:off x="8010000" y="55908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"/>
          <p:cNvSpPr/>
          <p:nvPr/>
        </p:nvSpPr>
        <p:spPr>
          <a:xfrm>
            <a:off x="9414000" y="55908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"/>
          <p:cNvSpPr/>
          <p:nvPr/>
        </p:nvSpPr>
        <p:spPr>
          <a:xfrm>
            <a:off x="8712000" y="55908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"/>
          <p:cNvSpPr/>
          <p:nvPr/>
        </p:nvSpPr>
        <p:spPr>
          <a:xfrm>
            <a:off x="9738000" y="1908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"/>
          <p:cNvSpPr/>
          <p:nvPr/>
        </p:nvSpPr>
        <p:spPr>
          <a:xfrm>
            <a:off x="9036000" y="1908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"/>
          <p:cNvSpPr/>
          <p:nvPr/>
        </p:nvSpPr>
        <p:spPr>
          <a:xfrm>
            <a:off x="288000" y="5587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de59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3" name=""/>
          <p:cNvGrpSpPr/>
          <p:nvPr/>
        </p:nvGrpSpPr>
        <p:grpSpPr>
          <a:xfrm>
            <a:off x="-360360" y="4895640"/>
            <a:ext cx="10853640" cy="1260000"/>
            <a:chOff x="-360360" y="4895640"/>
            <a:chExt cx="10853640" cy="1260000"/>
          </a:xfrm>
        </p:grpSpPr>
        <p:sp>
          <p:nvSpPr>
            <p:cNvPr id="194" name=""/>
            <p:cNvSpPr/>
            <p:nvPr/>
          </p:nvSpPr>
          <p:spPr>
            <a:xfrm flipH="1">
              <a:off x="9431280" y="491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"/>
            <p:cNvSpPr/>
            <p:nvPr/>
          </p:nvSpPr>
          <p:spPr>
            <a:xfrm flipH="1">
              <a:off x="9791280" y="545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"/>
            <p:cNvSpPr/>
            <p:nvPr/>
          </p:nvSpPr>
          <p:spPr>
            <a:xfrm flipH="1">
              <a:off x="8027280" y="491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"/>
            <p:cNvSpPr/>
            <p:nvPr/>
          </p:nvSpPr>
          <p:spPr>
            <a:xfrm flipH="1">
              <a:off x="8729280" y="491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de59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"/>
            <p:cNvSpPr/>
            <p:nvPr/>
          </p:nvSpPr>
          <p:spPr>
            <a:xfrm flipH="1">
              <a:off x="8387280" y="545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"/>
            <p:cNvSpPr/>
            <p:nvPr/>
          </p:nvSpPr>
          <p:spPr>
            <a:xfrm flipH="1">
              <a:off x="6983280" y="545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"/>
            <p:cNvSpPr/>
            <p:nvPr/>
          </p:nvSpPr>
          <p:spPr>
            <a:xfrm flipH="1">
              <a:off x="7685280" y="545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"/>
            <p:cNvSpPr/>
            <p:nvPr/>
          </p:nvSpPr>
          <p:spPr>
            <a:xfrm flipH="1">
              <a:off x="6623280" y="491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"/>
            <p:cNvSpPr/>
            <p:nvPr/>
          </p:nvSpPr>
          <p:spPr>
            <a:xfrm flipH="1">
              <a:off x="7325280" y="4895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"/>
            <p:cNvSpPr/>
            <p:nvPr/>
          </p:nvSpPr>
          <p:spPr>
            <a:xfrm flipH="1">
              <a:off x="5921280" y="491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"/>
            <p:cNvSpPr/>
            <p:nvPr/>
          </p:nvSpPr>
          <p:spPr>
            <a:xfrm flipH="1">
              <a:off x="6281280" y="545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"/>
            <p:cNvSpPr/>
            <p:nvPr/>
          </p:nvSpPr>
          <p:spPr>
            <a:xfrm flipH="1">
              <a:off x="5237280" y="491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"/>
            <p:cNvSpPr/>
            <p:nvPr/>
          </p:nvSpPr>
          <p:spPr>
            <a:xfrm flipH="1">
              <a:off x="4877280" y="545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" name=""/>
            <p:cNvSpPr/>
            <p:nvPr/>
          </p:nvSpPr>
          <p:spPr>
            <a:xfrm flipH="1">
              <a:off x="5579280" y="545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"/>
            <p:cNvSpPr/>
            <p:nvPr/>
          </p:nvSpPr>
          <p:spPr>
            <a:xfrm flipH="1">
              <a:off x="3851280" y="491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"/>
            <p:cNvSpPr/>
            <p:nvPr/>
          </p:nvSpPr>
          <p:spPr>
            <a:xfrm flipH="1">
              <a:off x="4535280" y="491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"/>
            <p:cNvSpPr/>
            <p:nvPr/>
          </p:nvSpPr>
          <p:spPr>
            <a:xfrm flipH="1">
              <a:off x="4175280" y="545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"/>
            <p:cNvSpPr/>
            <p:nvPr/>
          </p:nvSpPr>
          <p:spPr>
            <a:xfrm flipH="1">
              <a:off x="2771280" y="545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"/>
            <p:cNvSpPr/>
            <p:nvPr/>
          </p:nvSpPr>
          <p:spPr>
            <a:xfrm flipH="1">
              <a:off x="3473280" y="545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"/>
            <p:cNvSpPr/>
            <p:nvPr/>
          </p:nvSpPr>
          <p:spPr>
            <a:xfrm flipH="1">
              <a:off x="2447280" y="491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"/>
            <p:cNvSpPr/>
            <p:nvPr/>
          </p:nvSpPr>
          <p:spPr>
            <a:xfrm flipH="1">
              <a:off x="3149280" y="491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"/>
            <p:cNvSpPr/>
            <p:nvPr/>
          </p:nvSpPr>
          <p:spPr>
            <a:xfrm flipH="1">
              <a:off x="1745280" y="491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"/>
            <p:cNvSpPr/>
            <p:nvPr/>
          </p:nvSpPr>
          <p:spPr>
            <a:xfrm flipH="1">
              <a:off x="2069280" y="545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"/>
            <p:cNvSpPr/>
            <p:nvPr/>
          </p:nvSpPr>
          <p:spPr>
            <a:xfrm flipH="1">
              <a:off x="1043280" y="491400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"/>
            <p:cNvSpPr/>
            <p:nvPr/>
          </p:nvSpPr>
          <p:spPr>
            <a:xfrm flipH="1">
              <a:off x="1367280" y="545400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"/>
            <p:cNvSpPr/>
            <p:nvPr/>
          </p:nvSpPr>
          <p:spPr>
            <a:xfrm flipH="1">
              <a:off x="-36720" y="545400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"/>
            <p:cNvSpPr/>
            <p:nvPr/>
          </p:nvSpPr>
          <p:spPr>
            <a:xfrm flipH="1">
              <a:off x="665280" y="545400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"/>
            <p:cNvSpPr/>
            <p:nvPr/>
          </p:nvSpPr>
          <p:spPr>
            <a:xfrm flipH="1">
              <a:off x="-360720" y="491400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"/>
            <p:cNvSpPr/>
            <p:nvPr/>
          </p:nvSpPr>
          <p:spPr>
            <a:xfrm flipH="1">
              <a:off x="341280" y="491400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de59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"/>
            <p:cNvSpPr/>
            <p:nvPr/>
          </p:nvSpPr>
          <p:spPr>
            <a:xfrm flipH="1">
              <a:off x="9089280" y="5453640"/>
              <a:ext cx="701640" cy="701640"/>
            </a:xfrm>
            <a:custGeom>
              <a:avLst/>
              <a:gdLst/>
              <a:ahLst/>
              <a:rect l="l" t="t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4" name=""/>
          <p:cNvSpPr/>
          <p:nvPr/>
        </p:nvSpPr>
        <p:spPr>
          <a:xfrm>
            <a:off x="-414000" y="-5209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"/>
          <p:cNvSpPr/>
          <p:nvPr/>
        </p:nvSpPr>
        <p:spPr>
          <a:xfrm>
            <a:off x="990000" y="-5209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"/>
          <p:cNvSpPr/>
          <p:nvPr/>
        </p:nvSpPr>
        <p:spPr>
          <a:xfrm>
            <a:off x="2394000" y="-5209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"/>
          <p:cNvSpPr/>
          <p:nvPr/>
        </p:nvSpPr>
        <p:spPr>
          <a:xfrm>
            <a:off x="1692000" y="-5209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"/>
          <p:cNvSpPr/>
          <p:nvPr/>
        </p:nvSpPr>
        <p:spPr>
          <a:xfrm>
            <a:off x="3096000" y="-5209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"/>
          <p:cNvSpPr/>
          <p:nvPr/>
        </p:nvSpPr>
        <p:spPr>
          <a:xfrm>
            <a:off x="4500000" y="-5209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"/>
          <p:cNvSpPr/>
          <p:nvPr/>
        </p:nvSpPr>
        <p:spPr>
          <a:xfrm>
            <a:off x="3798000" y="-5209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"/>
          <p:cNvSpPr/>
          <p:nvPr/>
        </p:nvSpPr>
        <p:spPr>
          <a:xfrm>
            <a:off x="5202000" y="-5209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"/>
          <p:cNvSpPr/>
          <p:nvPr/>
        </p:nvSpPr>
        <p:spPr>
          <a:xfrm>
            <a:off x="6606000" y="-5209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"/>
          <p:cNvSpPr/>
          <p:nvPr/>
        </p:nvSpPr>
        <p:spPr>
          <a:xfrm>
            <a:off x="5904000" y="-5209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"/>
          <p:cNvSpPr/>
          <p:nvPr/>
        </p:nvSpPr>
        <p:spPr>
          <a:xfrm>
            <a:off x="7308000" y="-5209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"/>
          <p:cNvSpPr/>
          <p:nvPr/>
        </p:nvSpPr>
        <p:spPr>
          <a:xfrm>
            <a:off x="8010000" y="-52056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"/>
          <p:cNvSpPr/>
          <p:nvPr/>
        </p:nvSpPr>
        <p:spPr>
          <a:xfrm>
            <a:off x="9414000" y="-52056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"/>
          <p:cNvSpPr/>
          <p:nvPr/>
        </p:nvSpPr>
        <p:spPr>
          <a:xfrm>
            <a:off x="8712000" y="-52056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"/>
          <p:cNvSpPr/>
          <p:nvPr/>
        </p:nvSpPr>
        <p:spPr>
          <a:xfrm>
            <a:off x="288000" y="-520920"/>
            <a:ext cx="701640" cy="701640"/>
          </a:xfrm>
          <a:custGeom>
            <a:avLst/>
            <a:gdLst/>
            <a:ahLst/>
            <a:rect l="l" t="t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39" name="" descr=""/>
          <p:cNvPicPr/>
          <p:nvPr/>
        </p:nvPicPr>
        <p:blipFill>
          <a:blip r:embed="rId2">
            <a:alphaModFix amt="70000"/>
          </a:blip>
          <a:stretch/>
        </p:blipFill>
        <p:spPr>
          <a:xfrm>
            <a:off x="180000" y="5108400"/>
            <a:ext cx="9820800" cy="561240"/>
          </a:xfrm>
          <a:prstGeom prst="rect">
            <a:avLst/>
          </a:prstGeom>
          <a:ln w="18000">
            <a:noFill/>
          </a:ln>
        </p:spPr>
      </p:pic>
      <p:pic>
        <p:nvPicPr>
          <p:cNvPr id="240" name="" descr=""/>
          <p:cNvPicPr/>
          <p:nvPr/>
        </p:nvPicPr>
        <p:blipFill>
          <a:blip r:embed="rId3">
            <a:alphaModFix amt="70000"/>
          </a:blip>
          <a:stretch/>
        </p:blipFill>
        <p:spPr>
          <a:xfrm rot="28800">
            <a:off x="-157320" y="187200"/>
            <a:ext cx="1502280" cy="1127160"/>
          </a:xfrm>
          <a:prstGeom prst="rect">
            <a:avLst/>
          </a:prstGeom>
          <a:ln w="18000">
            <a:noFill/>
          </a:ln>
        </p:spPr>
      </p:pic>
      <p:pic>
        <p:nvPicPr>
          <p:cNvPr id="241" name="" descr=""/>
          <p:cNvPicPr/>
          <p:nvPr/>
        </p:nvPicPr>
        <p:blipFill>
          <a:blip r:embed="rId4">
            <a:alphaModFix amt="70000"/>
          </a:blip>
          <a:stretch/>
        </p:blipFill>
        <p:spPr>
          <a:xfrm>
            <a:off x="8640000" y="181440"/>
            <a:ext cx="953640" cy="953640"/>
          </a:xfrm>
          <a:prstGeom prst="rect">
            <a:avLst/>
          </a:prstGeom>
          <a:ln w="18000">
            <a:noFill/>
          </a:ln>
        </p:spPr>
      </p:pic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Click to edit Master title style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151280"/>
            <a:ext cx="4039920" cy="47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latin typeface="Arial"/>
              </a:rPr>
              <a:t>Click to edit Master text styles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57200" y="1631160"/>
            <a:ext cx="4039920" cy="29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Click to edit Master text styles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latin typeface="Arial"/>
              </a:rPr>
              <a:t>Second level</a:t>
            </a:r>
            <a:endParaRPr b="0" lang="es-A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350" spc="-1" strike="noStrike">
                <a:latin typeface="Arial"/>
              </a:rPr>
              <a:t>Third level</a:t>
            </a:r>
            <a:endParaRPr b="0" lang="es-AR" sz="13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latin typeface="Arial"/>
              </a:rPr>
              <a:t>Fourth level</a:t>
            </a:r>
            <a:endParaRPr b="0" lang="es-AR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latin typeface="Arial"/>
              </a:rPr>
              <a:t>Fifth level</a:t>
            </a:r>
            <a:endParaRPr b="0" lang="es-AR" sz="1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4645080" y="1151280"/>
            <a:ext cx="4041360" cy="47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latin typeface="Arial"/>
              </a:rPr>
              <a:t>Click to edit Master text styles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4645080" y="1631160"/>
            <a:ext cx="4041360" cy="296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Click to edit Master text styles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latin typeface="Arial"/>
              </a:rPr>
              <a:t>Second level</a:t>
            </a:r>
            <a:endParaRPr b="0" lang="es-AR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350" spc="-1" strike="noStrike">
                <a:latin typeface="Arial"/>
              </a:rPr>
              <a:t>Third level</a:t>
            </a:r>
            <a:endParaRPr b="0" lang="es-AR" sz="13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latin typeface="Arial"/>
              </a:rPr>
              <a:t>Fourth level</a:t>
            </a:r>
            <a:endParaRPr b="0" lang="es-AR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latin typeface="Arial"/>
              </a:rPr>
              <a:t>Fifth level</a:t>
            </a:r>
            <a:endParaRPr b="0" lang="es-AR" sz="1200" spc="-1" strike="noStrike">
              <a:latin typeface="Arial"/>
            </a:endParaRPr>
          </a:p>
        </p:txBody>
      </p:sp>
      <p:sp>
        <p:nvSpPr>
          <p:cNvPr id="247" name="PlaceHolder 6"/>
          <p:cNvSpPr>
            <a:spLocks noGrp="1"/>
          </p:cNvSpPr>
          <p:nvPr>
            <p:ph type="dt" idx="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&lt;fecha/hora&gt;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248" name="PlaceHolder 7"/>
          <p:cNvSpPr>
            <a:spLocks noGrp="1"/>
          </p:cNvSpPr>
          <p:nvPr>
            <p:ph type="ftr" idx="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s-A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s-AR" sz="1400" spc="-1" strike="noStrike">
                <a:latin typeface="Times New Roman"/>
              </a:rPr>
              <a:t>&lt;pie de página&gt;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249" name="PlaceHolder 8"/>
          <p:cNvSpPr>
            <a:spLocks noGrp="1"/>
          </p:cNvSpPr>
          <p:nvPr>
            <p:ph type="sldNum" idx="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</a:pPr>
            <a:fld id="{6D04C094-B0C8-422F-AEE4-231B3B4D2086}" type="slidenum">
              <a:rPr b="0" lang="en-US" sz="1400" spc="-1" strike="noStrike">
                <a:latin typeface="Times New Roman"/>
              </a:rPr>
              <a:t>&lt;número&gt;</a:t>
            </a:fld>
            <a:endParaRPr b="0" lang="es-A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"/>
          <p:cNvSpPr/>
          <p:nvPr/>
        </p:nvSpPr>
        <p:spPr>
          <a:xfrm>
            <a:off x="0" y="0"/>
            <a:ext cx="360" cy="360"/>
          </a:xfr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PlaceHolder 1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3200" spc="-1" strike="noStrike">
                <a:latin typeface="Arial"/>
              </a:rPr>
              <a:t>Generación de Segmentos Geográficos para el Censo 2022 en áreas urbanas y suburbanas”</a:t>
            </a:r>
            <a:br>
              <a:rPr sz="3200"/>
            </a:br>
            <a:br>
              <a:rPr sz="3200"/>
            </a:br>
            <a:r>
              <a:rPr b="0" lang="es-AR" sz="3200" spc="-1" strike="noStrike">
                <a:latin typeface="Arial"/>
              </a:rPr>
              <a:t>Hernán Alperin, Verónica Heredia, Manuel Retamozo</a:t>
            </a:r>
            <a:endParaRPr b="0" lang="es-AR" sz="3200" spc="-1" strike="noStrike"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dt" idx="1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tabLst>
                <a:tab algn="l" pos="0"/>
              </a:tabLst>
              <a:defRPr b="0" lang="es-AR" sz="1400" spc="-1" strike="noStrike">
                <a:latin typeface="Times New Roman"/>
              </a:defRPr>
            </a:lvl1pPr>
          </a:lstStyle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1400" spc="-1" strike="noStrike">
                <a:latin typeface="Times New Roman"/>
              </a:rPr>
              <a:t>June, 2022</a:t>
            </a:r>
            <a:endParaRPr b="0" lang="es-AR" sz="1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4400" spc="-1" strike="noStrike">
                <a:latin typeface="Arial"/>
              </a:rPr>
              <a:t>Tipos de Radios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907128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s-AR" sz="3200" spc="-1" strike="noStrike">
                <a:latin typeface="Arial"/>
              </a:rPr>
              <a:t>Urbano:</a:t>
            </a:r>
            <a:endParaRPr b="0" lang="es-A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AR" sz="3200" spc="-1" strike="noStrike">
                <a:latin typeface="Arial"/>
              </a:rPr>
              <a:t>población agrupada únicamente</a:t>
            </a:r>
            <a:endParaRPr b="0" lang="es-A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AR" sz="3200" spc="-1" strike="noStrike">
                <a:latin typeface="Arial"/>
              </a:rPr>
              <a:t>Suburbano:</a:t>
            </a:r>
            <a:endParaRPr b="0" lang="es-A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AR" sz="3200" spc="-1" strike="noStrike">
                <a:latin typeface="Arial"/>
              </a:rPr>
              <a:t>población agrupada en pequeños poblados o en bordes amanzanados</a:t>
            </a:r>
            <a:endParaRPr b="0" lang="es-A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4400" spc="-1" strike="noStrike">
                <a:latin typeface="Arial"/>
              </a:rPr>
              <a:t>Tipos de Radios Urbanos o parte Urbana de Radios Mixtos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907128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2999"/>
              </a:spcBef>
              <a:buNone/>
              <a:tabLst>
                <a:tab algn="l" pos="0"/>
              </a:tabLst>
            </a:pPr>
            <a:r>
              <a:rPr b="1" lang="es-AR" sz="3200" spc="-1" strike="noStrike">
                <a:latin typeface="Arial"/>
              </a:rPr>
              <a:t>Según distribución de viviendas dada una carga deseada.</a:t>
            </a:r>
            <a:endParaRPr b="0" lang="es-A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3200" spc="-1" strike="noStrike">
                <a:latin typeface="Arial"/>
              </a:rPr>
              <a:t>Esparcidos: todos los lados con pocas viviendas.</a:t>
            </a:r>
            <a:endParaRPr b="0" lang="es-A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3200" spc="-1" strike="noStrike">
                <a:latin typeface="Arial"/>
              </a:rPr>
              <a:t>Densos: todas las manzanas con muchas viviendas.</a:t>
            </a:r>
            <a:endParaRPr b="0" lang="es-A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3200" spc="-1" strike="noStrike">
                <a:latin typeface="Arial"/>
              </a:rPr>
              <a:t>Combinados: situaciones intermedias, algunas manzanas con pocas viviendas o algunos lados con muchas viviendas.</a:t>
            </a:r>
            <a:endParaRPr b="0" lang="es-A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4400" spc="-1" strike="noStrike">
                <a:latin typeface="Arial"/>
              </a:rPr>
              <a:t>Elementos disponibles, o agrupación elemental.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907128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s-AR" sz="3200" spc="-1" strike="noStrike">
                <a:latin typeface="Arial"/>
              </a:rPr>
              <a:t>Conteos: lados o manzanas completas</a:t>
            </a:r>
            <a:endParaRPr b="0" lang="es-A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AR" sz="3200" spc="-1" strike="noStrike">
                <a:latin typeface="Arial"/>
              </a:rPr>
              <a:t>Listados: direcciones, pisos (no puede haber más de 1 segmento por piso) recorridos o manzanas independientes</a:t>
            </a:r>
            <a:endParaRPr b="0" lang="es-A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AR" sz="3200" spc="-1" strike="noStrike">
                <a:latin typeface="Arial"/>
              </a:rPr>
              <a:t>Varias combinaciones de ambos.</a:t>
            </a:r>
            <a:endParaRPr b="0" lang="es-A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4400" spc="-1" strike="noStrike">
                <a:latin typeface="Arial"/>
              </a:rPr>
              <a:t>Generación de segmentaciones vecinas</a:t>
            </a:r>
            <a:endParaRPr b="0" lang="es-AR" sz="4400" spc="-1" strike="noStrike">
              <a:latin typeface="Arial"/>
            </a:endParaRPr>
          </a:p>
        </p:txBody>
      </p:sp>
      <p:pic>
        <p:nvPicPr>
          <p:cNvPr id="319" name="Picture 1" descr="fig:  imagenes/extraer.png"/>
          <p:cNvPicPr/>
          <p:nvPr/>
        </p:nvPicPr>
        <p:blipFill>
          <a:blip r:embed="rId1"/>
          <a:stretch/>
        </p:blipFill>
        <p:spPr>
          <a:xfrm>
            <a:off x="838080" y="12600"/>
            <a:ext cx="317160" cy="190080"/>
          </a:xfrm>
          <a:prstGeom prst="rect">
            <a:avLst/>
          </a:prstGeom>
          <a:ln w="9525">
            <a:noFill/>
          </a:ln>
        </p:spPr>
      </p:pic>
      <p:sp>
        <p:nvSpPr>
          <p:cNvPr id="320" name="TextBox 3"/>
          <p:cNvSpPr/>
          <p:nvPr/>
        </p:nvSpPr>
        <p:spPr>
          <a:xfrm>
            <a:off x="647640" y="203040"/>
            <a:ext cx="698040" cy="50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1800" spc="-1" strike="noStrike">
                <a:latin typeface="Arial"/>
              </a:rPr>
              <a:t>Extraer componente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Picture 1" descr="fig:  imagenes/transferir.png"/>
          <p:cNvPicPr/>
          <p:nvPr/>
        </p:nvPicPr>
        <p:blipFill>
          <a:blip r:embed="rId1"/>
          <a:stretch/>
        </p:blipFill>
        <p:spPr>
          <a:xfrm>
            <a:off x="863640" y="12600"/>
            <a:ext cx="279000" cy="190080"/>
          </a:xfrm>
          <a:prstGeom prst="rect">
            <a:avLst/>
          </a:prstGeom>
          <a:ln w="9525">
            <a:noFill/>
          </a:ln>
        </p:spPr>
      </p:pic>
      <p:sp>
        <p:nvSpPr>
          <p:cNvPr id="322" name="TextBox 3"/>
          <p:cNvSpPr/>
          <p:nvPr/>
        </p:nvSpPr>
        <p:spPr>
          <a:xfrm>
            <a:off x="647640" y="203040"/>
            <a:ext cx="698040" cy="50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1800" spc="-1" strike="noStrike">
                <a:latin typeface="Arial"/>
              </a:rPr>
              <a:t>Transferir componente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Picture 1" descr="fig:  imagenes/fusionar.png"/>
          <p:cNvPicPr/>
          <p:nvPr/>
        </p:nvPicPr>
        <p:blipFill>
          <a:blip r:embed="rId1"/>
          <a:stretch/>
        </p:blipFill>
        <p:spPr>
          <a:xfrm>
            <a:off x="838080" y="12600"/>
            <a:ext cx="329760" cy="190080"/>
          </a:xfrm>
          <a:prstGeom prst="rect">
            <a:avLst/>
          </a:prstGeom>
          <a:ln w="9525">
            <a:noFill/>
          </a:ln>
        </p:spPr>
      </p:pic>
      <p:sp>
        <p:nvSpPr>
          <p:cNvPr id="324" name="TextBox 3"/>
          <p:cNvSpPr/>
          <p:nvPr/>
        </p:nvSpPr>
        <p:spPr>
          <a:xfrm>
            <a:off x="647640" y="203040"/>
            <a:ext cx="698040" cy="50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1800" spc="-1" strike="noStrike">
                <a:latin typeface="Arial"/>
              </a:rPr>
              <a:t>Fusionar componente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4400" spc="-1" strike="noStrike">
                <a:latin typeface="Arial"/>
              </a:rPr>
              <a:t>Optimización global</a:t>
            </a:r>
            <a:endParaRPr b="0" lang="es-AR" sz="4400" spc="-1" strike="noStrike">
              <a:latin typeface="Arial"/>
            </a:endParaRPr>
          </a:p>
        </p:txBody>
      </p:sp>
      <p:pic>
        <p:nvPicPr>
          <p:cNvPr id="326" name="Picture 1" descr="fig:  imagenes/optimizacion_global.png"/>
          <p:cNvPicPr/>
          <p:nvPr/>
        </p:nvPicPr>
        <p:blipFill>
          <a:blip r:embed="rId1"/>
          <a:stretch/>
        </p:blipFill>
        <p:spPr>
          <a:xfrm>
            <a:off x="838080" y="12600"/>
            <a:ext cx="304560" cy="190080"/>
          </a:xfrm>
          <a:prstGeom prst="rect">
            <a:avLst/>
          </a:prstGeom>
          <a:ln w="9525">
            <a:noFill/>
          </a:ln>
        </p:spPr>
      </p:pic>
      <p:sp>
        <p:nvSpPr>
          <p:cNvPr id="327" name="TextBox 3"/>
          <p:cNvSpPr/>
          <p:nvPr/>
        </p:nvSpPr>
        <p:spPr>
          <a:xfrm>
            <a:off x="647640" y="203040"/>
            <a:ext cx="698040" cy="50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1800" spc="-1" strike="noStrike">
                <a:latin typeface="Arial"/>
              </a:rPr>
              <a:t>Espacio de soluciones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4400" spc="-1" strike="noStrike">
                <a:latin typeface="Arial"/>
              </a:rPr>
              <a:t>Espacio factible definido por vecindario de segmentación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457200" y="1151280"/>
            <a:ext cx="4039920" cy="47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spcBef>
                <a:spcPts val="2999"/>
              </a:spcBef>
              <a:buNone/>
              <a:tabLst>
                <a:tab algn="l" pos="0"/>
              </a:tabLst>
            </a:pPr>
            <a:r>
              <a:rPr b="1" lang="es-AR" sz="1800" spc="-1" strike="noStrike">
                <a:latin typeface="Arial"/>
              </a:rPr>
              <a:t>Optimización Discreta</a:t>
            </a:r>
            <a:endParaRPr b="0" lang="es-AR" sz="1800" spc="-1" strike="noStrike">
              <a:latin typeface="Arial"/>
            </a:endParaRPr>
          </a:p>
        </p:txBody>
      </p:sp>
      <p:pic>
        <p:nvPicPr>
          <p:cNvPr id="330" name="Picture 1" descr="imagenes/optimizacion_discreta.png"/>
          <p:cNvPicPr/>
          <p:nvPr/>
        </p:nvPicPr>
        <p:blipFill>
          <a:blip r:embed="rId1"/>
          <a:stretch/>
        </p:blipFill>
        <p:spPr>
          <a:xfrm>
            <a:off x="635040" y="1625760"/>
            <a:ext cx="3669840" cy="2958840"/>
          </a:xfrm>
          <a:prstGeom prst="rect">
            <a:avLst/>
          </a:prstGeom>
          <a:ln w="9525">
            <a:noFill/>
          </a:ln>
        </p:spPr>
      </p:pic>
      <p:sp>
        <p:nvSpPr>
          <p:cNvPr id="331" name="PlaceHolder 3"/>
          <p:cNvSpPr>
            <a:spLocks noGrp="1"/>
          </p:cNvSpPr>
          <p:nvPr>
            <p:ph/>
          </p:nvPr>
        </p:nvSpPr>
        <p:spPr>
          <a:xfrm>
            <a:off x="4645080" y="1151280"/>
            <a:ext cx="4041360" cy="47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s-AR" sz="1800" spc="-1" strike="noStrike">
                <a:latin typeface="Arial"/>
              </a:rPr>
              <a:t>Vecinos se calculan con operaciones elementales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tabLst>
                <a:tab algn="l" pos="0"/>
              </a:tabLst>
            </a:pPr>
            <a:r>
              <a:rPr b="1" lang="es-AR" sz="1800" spc="-1" strike="noStrike">
                <a:latin typeface="Arial"/>
              </a:rPr>
              <a:t>Extraer componente (manzana o lado) de segmento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tabLst>
                <a:tab algn="l" pos="0"/>
              </a:tabLst>
            </a:pPr>
            <a:r>
              <a:rPr b="1" lang="es-AR" sz="1800" spc="-1" strike="noStrike">
                <a:latin typeface="Arial"/>
              </a:rPr>
              <a:t>Transferir componente de un segmento a otro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tabLst>
                <a:tab algn="l" pos="0"/>
              </a:tabLst>
            </a:pPr>
            <a:r>
              <a:rPr b="1" lang="es-AR" sz="1800" spc="-1" strike="noStrike">
                <a:latin typeface="Arial"/>
              </a:rPr>
              <a:t>Fusionar 2 segmentos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4400" spc="-1" strike="noStrike">
                <a:latin typeface="Arial"/>
              </a:rPr>
              <a:t>Algoritmo para radios esparcidos (lados completos)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907128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s-AR" sz="3200" spc="-1" strike="noStrike">
                <a:latin typeface="Arial"/>
              </a:rPr>
              <a:t>Tomar una segmentación inicial y hacer que sea la actual</a:t>
            </a:r>
            <a:endParaRPr b="0" lang="es-AR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s-AR" sz="3200" spc="-1" strike="noStrike">
                <a:latin typeface="Arial"/>
              </a:rPr>
              <a:t>Calcular todas las segmentaciones vecinas a la actual y elejir una de costo mínimo</a:t>
            </a:r>
            <a:endParaRPr b="0" lang="es-AR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s-AR" sz="3200" spc="-1" strike="noStrike">
                <a:latin typeface="Arial"/>
              </a:rPr>
              <a:t>Si su costo es menor que el costo de la segmentación actual, hacer ésta la nueva segmentación actual e iterar</a:t>
            </a:r>
            <a:endParaRPr b="0" lang="es-AR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s-AR" sz="3200" spc="-1" strike="noStrike">
                <a:latin typeface="Arial"/>
              </a:rPr>
              <a:t>Si no, la segmentación actual es un mínimo local, terminar.</a:t>
            </a:r>
            <a:endParaRPr b="0" lang="es-A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4400" spc="-1" strike="noStrike">
                <a:latin typeface="Arial"/>
              </a:rPr>
              <a:t>Algoritmo para radios densos (manzanas independientes)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907128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s-AR" sz="3200" spc="-1" strike="noStrike">
                <a:latin typeface="Arial"/>
              </a:rPr>
              <a:t>En cada manzana encontrar el número entero  más cercano a cantidad de viviendas de la manzana dividido por la cantidad de viviendas deseada</a:t>
            </a:r>
            <a:endParaRPr b="0" lang="es-AR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s-AR" sz="3200" spc="-1" strike="noStrike">
                <a:latin typeface="Arial"/>
              </a:rPr>
              <a:t>Hacer ese, el número de segmentos en la manzana </a:t>
            </a:r>
            <a:endParaRPr b="0" lang="es-AR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s-AR" sz="3200" spc="-1" strike="noStrike">
                <a:latin typeface="Arial"/>
              </a:rPr>
              <a:t>Calcular la cantidad de viviendas por segmento en la manzana , </a:t>
            </a:r>
            <a:endParaRPr b="0" lang="es-AR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s-AR" sz="3200" spc="-1" strike="noStrike">
                <a:latin typeface="Arial"/>
              </a:rPr>
              <a:t>Segmentar el listado de la manzana  cortando a pisos enteros, avanzando con segmentos de cantidad de viviendas lo más cercano a  posible</a:t>
            </a:r>
            <a:endParaRPr b="0" lang="es-A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4400" spc="-1" strike="noStrike">
                <a:latin typeface="Arial"/>
              </a:rPr>
              <a:t>Introducción al problema.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907128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2999"/>
              </a:spcBef>
              <a:buNone/>
              <a:tabLst>
                <a:tab algn="l" pos="0"/>
              </a:tabLst>
            </a:pPr>
            <a:r>
              <a:rPr b="1" lang="es-AR" sz="3200" spc="-1" strike="noStrike">
                <a:latin typeface="Arial"/>
              </a:rPr>
              <a:t>¿Que es la segmentación?</a:t>
            </a:r>
            <a:endParaRPr b="0" lang="es-A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3200" spc="-1" strike="noStrike">
                <a:latin typeface="Arial"/>
              </a:rPr>
              <a:t>Son las tareas que permiten subdividir el radio censal en segmentos.</a:t>
            </a:r>
            <a:endParaRPr b="0" lang="es-A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3200" spc="-1" strike="noStrike">
                <a:latin typeface="Arial"/>
              </a:rPr>
              <a:t>Para asegurar que todas las viviendas sean censadas, hay que determinar qué área y qué viviendas le corresponden a cada censista.</a:t>
            </a:r>
            <a:endParaRPr b="0" lang="es-A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4400" spc="-1" strike="noStrike">
                <a:latin typeface="Arial"/>
              </a:rPr>
              <a:t>Algoritmo para radios combinados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907128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s-AR" sz="3200" spc="-1" strike="noStrike">
                <a:latin typeface="Arial"/>
              </a:rPr>
              <a:t>Aplicar el algoritmo para radios esparcidos (lados completos)</a:t>
            </a:r>
            <a:endParaRPr b="0" lang="es-AR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s-AR" sz="3200" spc="-1" strike="noStrike">
                <a:latin typeface="Arial"/>
              </a:rPr>
              <a:t>Para todos los segmentos que superen un valor umbral de viviendas aplicar algoritmo de (listado) manzana independiente</a:t>
            </a:r>
            <a:endParaRPr b="0" lang="es-AR" sz="32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s-AR" sz="3200" spc="-1" strike="noStrike">
                <a:latin typeface="Arial"/>
              </a:rPr>
              <a:t>Juntar segmentos con cero o pocas viviendas</a:t>
            </a:r>
            <a:endParaRPr b="0" lang="es-A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4400" spc="-1" strike="noStrike">
                <a:latin typeface="Arial"/>
              </a:rPr>
              <a:t>Numeración de los segmentos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907128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s-AR" sz="3200" spc="-1" strike="noStrike">
                <a:latin typeface="Arial"/>
              </a:rPr>
              <a:t>Cada segmento del radio urbano se identifica con un número de dos dígitos, de 01 en más, dentro del radio.</a:t>
            </a:r>
            <a:endParaRPr b="0" lang="es-A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AR" sz="3200" spc="-1" strike="noStrike">
                <a:latin typeface="Arial"/>
              </a:rPr>
              <a:t>En el área urbana del radio mixto los segmentos se numeran del 60 en más excluyendo al 90.</a:t>
            </a:r>
            <a:endParaRPr b="0" lang="es-A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AR" sz="3200" spc="-1" strike="noStrike">
                <a:latin typeface="Arial"/>
              </a:rPr>
              <a:t>El segmento 90 contiene las viviendas colectivas del radio.</a:t>
            </a:r>
            <a:endParaRPr b="0" lang="es-A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4400" spc="-1" strike="noStrike">
                <a:latin typeface="Arial"/>
              </a:rPr>
              <a:t>Carga de datos y procesamiento de datos.</a:t>
            </a:r>
            <a:endParaRPr b="0" lang="es-AR" sz="4400" spc="-1" strike="noStrike">
              <a:latin typeface="Arial"/>
            </a:endParaRPr>
          </a:p>
        </p:txBody>
      </p:sp>
      <p:pic>
        <p:nvPicPr>
          <p:cNvPr id="341" name="Picture 1" descr="fig:  imagenes/DTL.png"/>
          <p:cNvPicPr/>
          <p:nvPr/>
        </p:nvPicPr>
        <p:blipFill>
          <a:blip r:embed="rId1"/>
          <a:stretch/>
        </p:blipFill>
        <p:spPr>
          <a:xfrm>
            <a:off x="901800" y="12600"/>
            <a:ext cx="177480" cy="190080"/>
          </a:xfrm>
          <a:prstGeom prst="rect">
            <a:avLst/>
          </a:prstGeom>
          <a:ln w="9525">
            <a:noFill/>
          </a:ln>
        </p:spPr>
      </p:pic>
      <p:sp>
        <p:nvSpPr>
          <p:cNvPr id="342" name="TextBox 3"/>
          <p:cNvSpPr/>
          <p:nvPr/>
        </p:nvSpPr>
        <p:spPr>
          <a:xfrm>
            <a:off x="647640" y="203040"/>
            <a:ext cx="698040" cy="50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1800" spc="-1" strike="noStrike">
                <a:latin typeface="Arial"/>
              </a:rPr>
              <a:t>DTL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Content Placeholder 5"/>
          <p:cNvGraphicFramePr/>
          <p:nvPr/>
        </p:nvGraphicFramePr>
        <p:xfrm>
          <a:off x="647640" y="12600"/>
          <a:ext cx="698040" cy="0"/>
        </p:xfrm>
        <a:graphic>
          <a:graphicData uri="http://schemas.openxmlformats.org/drawingml/2006/table">
            <a:tbl>
              <a:tblPr/>
              <a:tblGrid>
                <a:gridCol w="698400"/>
              </a:tblGrid>
              <a:tr h="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AR" sz="1800" spc="-1" strike="noStrike">
                          <a:latin typeface="Arial"/>
                        </a:rPr>
                        <a:t># Software utilizado</a:t>
                      </a:r>
                      <a:endParaRPr b="0" lang="es-AR" sz="1800" spc="-1" strike="noStrike">
                        <a:latin typeface="Arial"/>
                      </a:endParaRPr>
                    </a:p>
                  </a:txBody>
                  <a:tcPr anchor="t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AR" sz="1800" spc="-1" strike="noStrike">
                          <a:latin typeface="Arial"/>
                        </a:rPr>
                        <a:t>L</a:t>
                      </a:r>
                      <a:endParaRPr b="0" lang="es-AR" sz="1800" spc="-1" strike="noStrike">
                        <a:latin typeface="Arial"/>
                      </a:endParaRPr>
                    </a:p>
                  </a:txBody>
                  <a:tcPr anchor="t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4400" spc="-1" strike="noStrike">
                <a:latin typeface="Arial"/>
              </a:rPr>
              <a:t>Segmentación.</a:t>
            </a:r>
            <a:endParaRPr b="0" lang="es-AR" sz="4400" spc="-1" strike="noStrike">
              <a:latin typeface="Arial"/>
            </a:endParaRPr>
          </a:p>
        </p:txBody>
      </p:sp>
      <p:pic>
        <p:nvPicPr>
          <p:cNvPr id="345" name="Picture 1" descr="fig:  imagenes/SP.png"/>
          <p:cNvPicPr/>
          <p:nvPr/>
        </p:nvPicPr>
        <p:blipFill>
          <a:blip r:embed="rId1"/>
          <a:stretch/>
        </p:blipFill>
        <p:spPr>
          <a:xfrm>
            <a:off x="914400" y="12600"/>
            <a:ext cx="164880" cy="190080"/>
          </a:xfrm>
          <a:prstGeom prst="rect">
            <a:avLst/>
          </a:prstGeom>
          <a:ln w="9525">
            <a:noFill/>
          </a:ln>
        </p:spPr>
      </p:pic>
      <p:sp>
        <p:nvSpPr>
          <p:cNvPr id="346" name="TextBox 3"/>
          <p:cNvSpPr/>
          <p:nvPr/>
        </p:nvSpPr>
        <p:spPr>
          <a:xfrm>
            <a:off x="647640" y="203040"/>
            <a:ext cx="698040" cy="50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1800" spc="-1" strike="noStrike">
                <a:latin typeface="Arial"/>
              </a:rPr>
              <a:t>Parámetros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4400" spc="-1" strike="noStrike">
                <a:latin typeface="Arial"/>
              </a:rPr>
              <a:t>Generación de resumenes.</a:t>
            </a:r>
            <a:endParaRPr b="0" lang="es-AR" sz="4400" spc="-1" strike="noStrike">
              <a:latin typeface="Arial"/>
            </a:endParaRPr>
          </a:p>
        </p:txBody>
      </p:sp>
      <p:pic>
        <p:nvPicPr>
          <p:cNvPr id="348" name="Picture 1" descr="fig:  imagenes/R3.png"/>
          <p:cNvPicPr/>
          <p:nvPr/>
        </p:nvPicPr>
        <p:blipFill>
          <a:blip r:embed="rId1"/>
          <a:stretch/>
        </p:blipFill>
        <p:spPr>
          <a:xfrm>
            <a:off x="787320" y="12600"/>
            <a:ext cx="406080" cy="190080"/>
          </a:xfrm>
          <a:prstGeom prst="rect">
            <a:avLst/>
          </a:prstGeom>
          <a:ln w="9525">
            <a:noFill/>
          </a:ln>
        </p:spPr>
      </p:pic>
      <p:sp>
        <p:nvSpPr>
          <p:cNvPr id="349" name="TextBox 3"/>
          <p:cNvSpPr/>
          <p:nvPr/>
        </p:nvSpPr>
        <p:spPr>
          <a:xfrm>
            <a:off x="647640" y="203040"/>
            <a:ext cx="698040" cy="50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1800" spc="-1" strike="noStrike">
                <a:latin typeface="Arial"/>
              </a:rPr>
              <a:t>Resumen R3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0" name="Content Placeholder 5"/>
          <p:cNvGraphicFramePr/>
          <p:nvPr/>
        </p:nvGraphicFramePr>
        <p:xfrm>
          <a:off x="647640" y="12600"/>
          <a:ext cx="698040" cy="0"/>
        </p:xfrm>
        <a:graphic>
          <a:graphicData uri="http://schemas.openxmlformats.org/drawingml/2006/table">
            <a:tbl>
              <a:tblPr/>
              <a:tblGrid>
                <a:gridCol w="698400"/>
              </a:tblGrid>
              <a:tr h="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AR" sz="1800" spc="-1" strike="noStrike">
                          <a:latin typeface="Arial"/>
                        </a:rPr>
                        <a:t># Radios Urbanos</a:t>
                      </a:r>
                      <a:endParaRPr b="0" lang="es-AR" sz="1800" spc="-1" strike="noStrike">
                        <a:latin typeface="Arial"/>
                      </a:endParaRPr>
                    </a:p>
                  </a:txBody>
                  <a:tcPr anchor="t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AR" sz="1800" spc="-1" strike="noStrike">
                          <a:latin typeface="Arial"/>
                        </a:rPr>
                        <a:t># Radios Suburbanos</a:t>
                      </a:r>
                      <a:endParaRPr b="0" lang="es-AR" sz="1800" spc="-1" strike="noStrike">
                        <a:latin typeface="Arial"/>
                      </a:endParaRPr>
                    </a:p>
                  </a:txBody>
                  <a:tcPr anchor="t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0">
                <a:tc>
                  <a:tcPr anchor="t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4400" spc="-1" strike="noStrike">
                <a:latin typeface="Arial"/>
              </a:rPr>
              <a:t>Estructura de Base de Datos</a:t>
            </a:r>
            <a:endParaRPr b="0" lang="es-AR" sz="4400" spc="-1" strike="noStrike">
              <a:latin typeface="Arial"/>
            </a:endParaRPr>
          </a:p>
        </p:txBody>
      </p:sp>
      <p:pic>
        <p:nvPicPr>
          <p:cNvPr id="352" name="Picture 1" descr="imagenes/BD.png"/>
          <p:cNvPicPr/>
          <p:nvPr/>
        </p:nvPicPr>
        <p:blipFill>
          <a:blip r:embed="rId1"/>
          <a:stretch/>
        </p:blipFill>
        <p:spPr>
          <a:xfrm>
            <a:off x="647640" y="165240"/>
            <a:ext cx="698040" cy="38052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4400" spc="-1" strike="noStrike">
                <a:latin typeface="Arial"/>
              </a:rPr>
              <a:t>Salidas Gráficas.</a:t>
            </a:r>
            <a:endParaRPr b="0" lang="es-AR" sz="4400" spc="-1" strike="noStrike">
              <a:latin typeface="Arial"/>
            </a:endParaRPr>
          </a:p>
        </p:txBody>
      </p:sp>
      <p:pic>
        <p:nvPicPr>
          <p:cNvPr id="354" name="Picture 1" descr="imagenes/plugin.png"/>
          <p:cNvPicPr/>
          <p:nvPr/>
        </p:nvPicPr>
        <p:blipFill>
          <a:blip r:embed="rId1"/>
          <a:stretch/>
        </p:blipFill>
        <p:spPr>
          <a:xfrm>
            <a:off x="647640" y="190440"/>
            <a:ext cx="698040" cy="35532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5" name="Content Placeholder 5"/>
          <p:cNvGraphicFramePr/>
          <p:nvPr/>
        </p:nvGraphicFramePr>
        <p:xfrm>
          <a:off x="647640" y="12600"/>
          <a:ext cx="698040" cy="0"/>
        </p:xfrm>
        <a:graphic>
          <a:graphicData uri="http://schemas.openxmlformats.org/drawingml/2006/table">
            <a:tbl>
              <a:tblPr/>
              <a:tblGrid>
                <a:gridCol w="698400"/>
              </a:tblGrid>
              <a:tr h="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AR" sz="1800" spc="-1" strike="noStrike">
                          <a:latin typeface="Arial"/>
                        </a:rPr>
                        <a:t># Mapas de Fracción</a:t>
                      </a:r>
                      <a:endParaRPr b="0" lang="es-AR" sz="1800" spc="-1" strike="noStrike">
                        <a:latin typeface="Arial"/>
                      </a:endParaRPr>
                    </a:p>
                  </a:txBody>
                  <a:tcPr anchor="t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0">
                <a:tc>
                  <a:txBody>
                    <a:bodyPr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AR" sz="1800" spc="-1" strike="noStrike">
                          <a:latin typeface="Arial"/>
                        </a:rPr>
                        <a:t># Mapas de Radio</a:t>
                      </a:r>
                      <a:endParaRPr b="0" lang="es-AR" sz="1800" spc="-1" strike="noStrike">
                        <a:latin typeface="Arial"/>
                      </a:endParaRPr>
                    </a:p>
                  </a:txBody>
                  <a:tcPr anchor="t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0">
                <a:tc>
                  <a:tcPr anchor="t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4400" spc="-1" strike="noStrike">
                <a:latin typeface="Arial"/>
              </a:rPr>
              <a:t>Tareas: Generar mapas, recorridos, planillas.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907128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s-AR" sz="3200" spc="-1" strike="noStrike">
                <a:latin typeface="Arial"/>
              </a:rPr>
              <a:t>16 millones de domicilios.</a:t>
            </a:r>
            <a:endParaRPr b="0" lang="es-A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AR" sz="3200" spc="-1" strike="noStrike">
                <a:latin typeface="Arial"/>
              </a:rPr>
              <a:t>De 8 a 12 hs. de trabajo.</a:t>
            </a:r>
            <a:endParaRPr b="0" lang="es-A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AR" sz="3200" spc="-1" strike="noStrike">
                <a:latin typeface="Arial"/>
              </a:rPr>
              <a:t>Carga promedio en zona urbana: entre 30 y 36 viviendas (según la provincia)</a:t>
            </a:r>
            <a:endParaRPr b="0" lang="es-A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AR" sz="3200" spc="-1" strike="noStrike">
                <a:latin typeface="Arial"/>
              </a:rPr>
              <a:t>Carga promedio en asentamientos: 18 viviendas.</a:t>
            </a:r>
            <a:endParaRPr b="0" lang="es-A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AR" sz="3200" spc="-1" strike="noStrike">
                <a:latin typeface="Arial"/>
              </a:rPr>
              <a:t>Carga promedio en zona suburbana: 12 a 15 viviendas.</a:t>
            </a:r>
            <a:endParaRPr b="0" lang="es-A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AR" sz="3200" spc="-1" strike="noStrike">
                <a:latin typeface="Arial"/>
              </a:rPr>
              <a:t>Aprox. 650 mil censistas</a:t>
            </a:r>
            <a:endParaRPr b="0" lang="es-A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4400" spc="-1" strike="noStrike">
                <a:latin typeface="Arial"/>
              </a:rPr>
              <a:t>Mapas de Segmento</a:t>
            </a:r>
            <a:endParaRPr b="0" lang="es-AR" sz="4400" spc="-1" strike="noStrike">
              <a:latin typeface="Arial"/>
            </a:endParaRPr>
          </a:p>
        </p:txBody>
      </p:sp>
      <p:pic>
        <p:nvPicPr>
          <p:cNvPr id="357" name="Picture 1" descr="imagenes/MS.png"/>
          <p:cNvPicPr/>
          <p:nvPr/>
        </p:nvPicPr>
        <p:blipFill>
          <a:blip r:embed="rId1"/>
          <a:stretch/>
        </p:blipFill>
        <p:spPr>
          <a:xfrm>
            <a:off x="647640" y="165240"/>
            <a:ext cx="698040" cy="393480"/>
          </a:xfrm>
          <a:prstGeom prst="rect">
            <a:avLst/>
          </a:prstGeom>
          <a:ln w="9525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4400" spc="-1" strike="noStrike">
                <a:latin typeface="Arial"/>
              </a:rPr>
              <a:t>Optmización de recursos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907128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s-AR" sz="3200" spc="-1" strike="noStrike">
                <a:latin typeface="Arial"/>
              </a:rPr>
              <a:t>Se redujo el tiempo de armado e impresión de mapas</a:t>
            </a:r>
            <a:endParaRPr b="0" lang="es-A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AR" sz="3200" spc="-1" strike="noStrike">
                <a:latin typeface="Arial"/>
              </a:rPr>
              <a:t>Se utilizó el complemento atlas para automatizar el armado de los mapas para censistas, jefes de radio, fracción, departamento y la planilla R3 de recorrido del censista</a:t>
            </a:r>
            <a:endParaRPr b="0" lang="es-A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AR" sz="3200" spc="-1" strike="noStrike">
                <a:latin typeface="Arial"/>
              </a:rPr>
              <a:t>Se informatizó y masificó la distribución de planos utilizando formato digital (.pdf .png)</a:t>
            </a:r>
            <a:endParaRPr b="0" lang="es-A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AR" sz="3200" spc="-1" strike="noStrike">
                <a:latin typeface="Arial"/>
              </a:rPr>
              <a:t>Se fomentó el uso de herramientas de software libre, QGIS</a:t>
            </a:r>
            <a:endParaRPr b="0" lang="es-A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4400" spc="-1" strike="noStrike">
                <a:latin typeface="Arial"/>
              </a:rPr>
              <a:t>Espacio de trabajo QGIS</a:t>
            </a:r>
            <a:endParaRPr b="0" lang="es-AR" sz="4400" spc="-1" strike="noStrike">
              <a:latin typeface="Arial"/>
            </a:endParaRPr>
          </a:p>
        </p:txBody>
      </p:sp>
      <p:pic>
        <p:nvPicPr>
          <p:cNvPr id="361" name="Picture 1" descr="fig:  imagenes/SG_fraccion.png"/>
          <p:cNvPicPr/>
          <p:nvPr/>
        </p:nvPicPr>
        <p:blipFill>
          <a:blip r:embed="rId1"/>
          <a:stretch/>
        </p:blipFill>
        <p:spPr>
          <a:xfrm>
            <a:off x="787320" y="12600"/>
            <a:ext cx="406080" cy="190080"/>
          </a:xfrm>
          <a:prstGeom prst="rect">
            <a:avLst/>
          </a:prstGeom>
          <a:ln w="9525">
            <a:noFill/>
          </a:ln>
        </p:spPr>
      </p:pic>
      <p:sp>
        <p:nvSpPr>
          <p:cNvPr id="362" name="TextBox 3"/>
          <p:cNvSpPr/>
          <p:nvPr/>
        </p:nvSpPr>
        <p:spPr>
          <a:xfrm>
            <a:off x="647640" y="203040"/>
            <a:ext cx="698040" cy="50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1800" spc="-1" strike="noStrike">
                <a:latin typeface="Arial"/>
              </a:rPr>
              <a:t>Mapa Fracción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4400" spc="-1" strike="noStrike">
                <a:latin typeface="Arial"/>
              </a:rPr>
              <a:t>Conclusiones.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907128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s-AR" sz="3200" spc="-1" strike="noStrike">
                <a:latin typeface="Arial"/>
              </a:rPr>
              <a:t>Pudimos resolver un problema complicado con algoritmos sencillos</a:t>
            </a:r>
            <a:endParaRPr b="0" lang="es-A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AR" sz="3200" spc="-1" strike="noStrike">
                <a:latin typeface="Arial"/>
              </a:rPr>
              <a:t>Creamos una interface para la carga de datos y procesamiento de la segmentación</a:t>
            </a:r>
            <a:endParaRPr b="0" lang="es-A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AR" sz="3200" spc="-1" strike="noStrike">
                <a:latin typeface="Arial"/>
              </a:rPr>
              <a:t>Creamos un plugin para la automatización de salidas gráficas y recorridos</a:t>
            </a:r>
            <a:endParaRPr b="0" lang="es-A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AR" sz="3200" spc="-1" strike="noStrike">
                <a:latin typeface="Arial"/>
              </a:rPr>
              <a:t>Optimizamos tiempo y recursos para el armado de material de campo</a:t>
            </a:r>
            <a:endParaRPr b="0" lang="es-A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4400" spc="-1" strike="noStrike">
                <a:latin typeface="Arial"/>
              </a:rPr>
              <a:t>Descripción del problema.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907128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s-AR" sz="3200" spc="-1" strike="noStrike">
                <a:latin typeface="Arial"/>
              </a:rPr>
              <a:t>Armar el recorrido de 650.000 censistas para que visiten todas las viviendas del territorio siguiendo las reglas definidas en el MANUAL del SEGMENTADOR.</a:t>
            </a:r>
            <a:endParaRPr b="0" lang="es-A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4400" spc="-1" strike="noStrike">
                <a:latin typeface="Arial"/>
              </a:rPr>
              <a:t>El problema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907128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3200" spc="-1" strike="noStrike">
                <a:latin typeface="Arial"/>
              </a:rPr>
              <a:t>Un problema de </a:t>
            </a:r>
            <a:r>
              <a:rPr b="0" lang="es-AR" sz="3200" spc="-1" strike="noStrike">
                <a:latin typeface="Arial"/>
              </a:rPr>
              <a:t>optimización, </a:t>
            </a:r>
            <a:r>
              <a:rPr b="0" lang="es-AR" sz="3200" spc="-1" strike="noStrike">
                <a:latin typeface="Arial"/>
              </a:rPr>
              <a:t>matemáticamente se </a:t>
            </a:r>
            <a:r>
              <a:rPr b="0" lang="es-AR" sz="3200" spc="-1" strike="noStrike">
                <a:latin typeface="Arial"/>
              </a:rPr>
              <a:t>formula como: </a:t>
            </a:r>
            <a:r>
              <a:rPr b="0" lang="es-AR" sz="3200" spc="-1" strike="noStrike">
                <a:latin typeface="Arial"/>
              </a:rPr>
              <a:t>Minimizar  sujeto a: , </a:t>
            </a:r>
            <a:r>
              <a:rPr b="0" lang="es-AR" sz="3200" spc="-1" strike="noStrike">
                <a:latin typeface="Arial"/>
              </a:rPr>
              <a:t>donde  es el conjunto </a:t>
            </a:r>
            <a:r>
              <a:rPr b="0" lang="es-AR" sz="3200" spc="-1" strike="noStrike">
                <a:latin typeface="Arial"/>
              </a:rPr>
              <a:t>de los valores entre </a:t>
            </a:r>
            <a:r>
              <a:rPr b="0" lang="es-AR" sz="3200" spc="-1" strike="noStrike">
                <a:latin typeface="Arial"/>
              </a:rPr>
              <a:t>los que podemos </a:t>
            </a:r>
            <a:r>
              <a:rPr b="0" lang="es-AR" sz="3200" spc="-1" strike="noStrike">
                <a:latin typeface="Arial"/>
              </a:rPr>
              <a:t>buscar la solución, lo </a:t>
            </a:r>
            <a:r>
              <a:rPr b="0" lang="es-AR" sz="3200" spc="-1" strike="noStrike">
                <a:latin typeface="Arial"/>
              </a:rPr>
              <a:t>que se llama conjunto </a:t>
            </a:r>
            <a:r>
              <a:rPr b="0" lang="es-AR" sz="3200" spc="-1" strike="noStrike">
                <a:latin typeface="Arial"/>
              </a:rPr>
              <a:t>de soluciones </a:t>
            </a:r>
            <a:r>
              <a:rPr b="0" lang="es-AR" sz="3200" spc="-1" strike="noStrike">
                <a:latin typeface="Arial"/>
              </a:rPr>
              <a:t>factibles.</a:t>
            </a:r>
            <a:endParaRPr b="0" lang="es-A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3200" spc="-1" strike="noStrike">
                <a:latin typeface="Arial"/>
              </a:rPr>
              <a:t>En este caso,  es el </a:t>
            </a:r>
            <a:r>
              <a:rPr b="0" lang="es-AR" sz="3200" spc="-1" strike="noStrike">
                <a:latin typeface="Arial"/>
              </a:rPr>
              <a:t>conjunto de todas las </a:t>
            </a:r>
            <a:r>
              <a:rPr b="0" lang="es-AR" sz="3200" spc="-1" strike="noStrike">
                <a:latin typeface="Arial"/>
              </a:rPr>
              <a:t>segmentaciones </a:t>
            </a:r>
            <a:r>
              <a:rPr b="0" lang="es-AR" sz="3200" spc="-1" strike="noStrike">
                <a:latin typeface="Arial"/>
              </a:rPr>
              <a:t>posibles,  es una </a:t>
            </a:r>
            <a:r>
              <a:rPr b="0" lang="es-AR" sz="3200" spc="-1" strike="noStrike">
                <a:latin typeface="Arial"/>
              </a:rPr>
              <a:t>segmentación y  es el </a:t>
            </a:r>
            <a:r>
              <a:rPr b="0" lang="es-AR" sz="3200" spc="-1" strike="noStrike">
                <a:latin typeface="Arial"/>
              </a:rPr>
              <a:t>costo de dicha </a:t>
            </a:r>
            <a:r>
              <a:rPr b="0" lang="es-AR" sz="3200" spc="-1" strike="noStrike">
                <a:latin typeface="Arial"/>
              </a:rPr>
              <a:t>segmentación.</a:t>
            </a:r>
            <a:endParaRPr b="0" lang="es-A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4400" spc="-1" strike="noStrike">
                <a:latin typeface="Arial"/>
              </a:rPr>
              <a:t>Función objetivo con costo que incluye penalidad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907128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s-AR" sz="3200" spc="-1" strike="noStrike">
                <a:latin typeface="Arial"/>
              </a:rPr>
              <a:t>Cantidad de viviendas por segmento</a:t>
            </a:r>
            <a:endParaRPr b="0" lang="es-A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AR" sz="3200" spc="-1" strike="noStrike">
                <a:latin typeface="Arial"/>
              </a:rPr>
              <a:t>Cantidad de manzanas por segmento</a:t>
            </a:r>
            <a:endParaRPr b="0" lang="es-A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AR" sz="3200" spc="-1" strike="noStrike">
                <a:latin typeface="Arial"/>
              </a:rPr>
              <a:t>Tipos de ejes que se cruzan</a:t>
            </a:r>
            <a:endParaRPr b="0" lang="es-A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4400" spc="-1" strike="noStrike">
                <a:latin typeface="Arial"/>
              </a:rPr>
              <a:t>Delimitación del segmento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907128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s-AR" sz="3200" spc="-1" strike="noStrike">
                <a:latin typeface="Arial"/>
              </a:rPr>
              <a:t>Todo espacio (con o </a:t>
            </a:r>
            <a:r>
              <a:rPr b="0" lang="es-AR" sz="3200" spc="-1" strike="noStrike">
                <a:latin typeface="Arial"/>
              </a:rPr>
              <a:t>sin viviendas) debe </a:t>
            </a:r>
            <a:r>
              <a:rPr b="0" lang="es-AR" sz="3200" spc="-1" strike="noStrike">
                <a:latin typeface="Arial"/>
              </a:rPr>
              <a:t>estar asignado a un </a:t>
            </a:r>
            <a:r>
              <a:rPr b="0" lang="es-AR" sz="3200" spc="-1" strike="noStrike">
                <a:latin typeface="Arial"/>
              </a:rPr>
              <a:t>segmento.</a:t>
            </a:r>
            <a:endParaRPr b="0" lang="es-A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s-AR" sz="3200" spc="-1" strike="noStrike">
                <a:latin typeface="Arial"/>
              </a:rPr>
              <a:t>Identificar claramente </a:t>
            </a:r>
            <a:r>
              <a:rPr b="0" lang="es-AR" sz="3200" spc="-1" strike="noStrike">
                <a:latin typeface="Arial"/>
              </a:rPr>
              <a:t>Inicio y Fin de cada </a:t>
            </a:r>
            <a:r>
              <a:rPr b="0" lang="es-AR" sz="3200" spc="-1" strike="noStrike">
                <a:latin typeface="Arial"/>
              </a:rPr>
              <a:t>segmento.</a:t>
            </a:r>
            <a:endParaRPr b="0" lang="es-A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4400" spc="-1" strike="noStrike">
                <a:latin typeface="Arial"/>
              </a:rPr>
              <a:t>Facilitar el recorrido del censista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504000" y="1620000"/>
            <a:ext cx="9071280" cy="341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2999"/>
              </a:spcBef>
              <a:buNone/>
              <a:tabLst>
                <a:tab algn="l" pos="0"/>
              </a:tabLst>
            </a:pPr>
            <a:r>
              <a:rPr b="1" lang="es-AR" sz="3200" spc="-1" strike="noStrike">
                <a:latin typeface="Arial"/>
              </a:rPr>
              <a:t>Evitar</a:t>
            </a:r>
            <a:endParaRPr b="0" lang="es-A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3200" spc="-1" strike="noStrike">
                <a:latin typeface="Arial"/>
              </a:rPr>
              <a:t>Recorrido discontinuo</a:t>
            </a:r>
            <a:endParaRPr b="0" lang="es-A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3200" spc="-1" strike="noStrike">
                <a:latin typeface="Arial"/>
              </a:rPr>
              <a:t>Cruce en diagonal</a:t>
            </a:r>
            <a:endParaRPr b="0" lang="es-AR" sz="3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3200" spc="-1" strike="noStrike">
                <a:latin typeface="Arial"/>
              </a:rPr>
              <a:t>“</a:t>
            </a:r>
            <a:r>
              <a:rPr b="0" lang="es-AR" sz="3200" spc="-1" strike="noStrike">
                <a:latin typeface="Arial"/>
              </a:rPr>
              <a:t>En lo posible” cruce de avenidas, rutas, vías de ferrocarril o cursos de agua.</a:t>
            </a:r>
            <a:endParaRPr b="0" lang="es-A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39640" cy="143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4400" spc="-1" strike="noStrike">
                <a:latin typeface="Arial"/>
              </a:rPr>
              <a:t>Segmentos</a:t>
            </a:r>
            <a:endParaRPr b="0" lang="es-AR" sz="4400" spc="-1" strike="noStrike">
              <a:latin typeface="Arial"/>
            </a:endParaRPr>
          </a:p>
        </p:txBody>
      </p:sp>
      <p:pic>
        <p:nvPicPr>
          <p:cNvPr id="310" name="Picture 1" descr="fig:  imagenes/mapa.png"/>
          <p:cNvPicPr/>
          <p:nvPr/>
        </p:nvPicPr>
        <p:blipFill>
          <a:blip r:embed="rId1"/>
          <a:stretch/>
        </p:blipFill>
        <p:spPr>
          <a:xfrm>
            <a:off x="825480" y="12600"/>
            <a:ext cx="342720" cy="190080"/>
          </a:xfrm>
          <a:prstGeom prst="rect">
            <a:avLst/>
          </a:prstGeom>
          <a:ln w="9525">
            <a:noFill/>
          </a:ln>
        </p:spPr>
      </p:pic>
      <p:sp>
        <p:nvSpPr>
          <p:cNvPr id="311" name="TextBox 3"/>
          <p:cNvSpPr/>
          <p:nvPr/>
        </p:nvSpPr>
        <p:spPr>
          <a:xfrm>
            <a:off x="647640" y="203040"/>
            <a:ext cx="698040" cy="50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AR" sz="1800" spc="-1" strike="noStrike">
                <a:latin typeface="Arial"/>
              </a:rPr>
              <a:t>Mapas de análisis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LibreOffice/7.3.4.2$Linux_X86_64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2022-06-26T15:49:00Z</dcterms:created>
  <dc:creator>Hernán Alperin, Verónica Heredia, Manuel Retamozo</dc:creator>
  <dc:description/>
  <dc:language>es-AR</dc:language>
  <cp:lastModifiedBy/>
  <dcterms:modified xsi:type="dcterms:W3CDTF">2022-06-26T13:31:56Z</dcterms:modified>
  <cp:revision>2</cp:revision>
  <dc:subject/>
  <dc:title>Segmentación Censo 2022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June, 2022</vt:lpwstr>
  </property>
  <property fmtid="{D5CDD505-2E9C-101B-9397-08002B2CF9AE}" pid="3" name="encoding">
    <vt:lpwstr>utf8</vt:lpwstr>
  </property>
  <property fmtid="{D5CDD505-2E9C-101B-9397-08002B2CF9AE}" pid="4" name="output">
    <vt:lpwstr/>
  </property>
  <property fmtid="{D5CDD505-2E9C-101B-9397-08002B2CF9AE}" pid="5" name="subtitle">
    <vt:lpwstr>Generación de Segmentos Geográficos para el Censo 2022 en áreas urbanas y suburbanas”</vt:lpwstr>
  </property>
</Properties>
</file>